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25"/>
      <p:bold r:id="rId26"/>
    </p:embeddedFont>
    <p:embeddedFont>
      <p:font typeface="Dosis" pitchFamily="2" charset="0"/>
      <p:regular r:id="rId27"/>
      <p:bold r:id="rId28"/>
    </p:embeddedFont>
    <p:embeddedFont>
      <p:font typeface="Titillium Web" panose="00000500000000000000" pitchFamily="2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9A6344-4CB1-4244-821C-3F11ED0DC09A}" v="212" dt="2022-01-31T01:33:07.646"/>
    <p1510:client id="{D215804F-114C-864E-B03B-9FD2B3656B86}" v="79" dt="2022-02-04T05:48:15.7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everageedu.com/blog/political-leaders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everageedu.com/blog/political-leaders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ISEEQ is a curious conversational information-seeking dialog agent developed to assist end-user in getting the most appropriate and adequate information with minimal turns. This would support user engagement. Also, ISEEQ is designed from the perspective of a data creation agent to train new conversational information seeking. 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10ae4ea5e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110ae4ea5e_0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Lets take example of Policy and Politics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10ca6ddf8b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10ca6ddf8b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purpose of the ease of understanding and usage, we developed ISEEQ in a modular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Picture credits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arenBoth"/>
            </a:pPr>
            <a:r>
              <a:rPr lang="en"/>
              <a:t>https://www.freepik.com/premium-vector/mental-health-concept-man-meditating-with-health-icons_9644719.htm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(2)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https://leverageedu.com/blog/political-leaders/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110ae4ea5e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110ae4ea5e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110ae4ea5e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110ae4ea5e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2 deductions from the paper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110ae4ea5e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110ae4ea5e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2 deductions from the paper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110ae4ea5e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1110ae4ea5e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2 deductions from the paper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10ae4ea5e_0_4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10ae4ea5e_0_4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2 deductions from the paper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10d8fd4f85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10d8fd4f85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Human Seeking Behavior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10d8fd4f85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10d8fd4f85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Human Seeking Behavior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1110ae4ea5e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1110ae4ea5e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2 deductions from the paper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110ae4ea5e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110ae4ea5e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Human Seeking Behavior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1110ae4ea5e_0_2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1110ae4ea5e_0_2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2 deductions from the paper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110ae4ea5e_0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110ae4ea5e_0_4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 2 deductions from the paper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10ca6ddf8b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10ca6ddf8b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10ca6ddf8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10ca6ddf8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osis"/>
                <a:ea typeface="Dosis"/>
                <a:cs typeface="Dosis"/>
                <a:sym typeface="Dosis"/>
              </a:rPr>
              <a:t>Takeaway points ( 2 points)</a:t>
            </a:r>
            <a:endParaRPr sz="1600"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0d8fd4f85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10d8fd4f85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Human Seeking Behavior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0d8fd4f8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10d8fd4f85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After Human Seeking Behavior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110ae4ea5e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110ae4ea5e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Next see What ISEEQ is capable of doing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10d8fd4f8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10d8fd4f8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Next see What ISEEQ is capable of doing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10d8fd4f8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10d8fd4f8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for the related work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10ae4ea5e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110ae4ea5e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purpose of the ease of understanding and usage, we developed ISEEQ in a modular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Picture credits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arenBoth"/>
            </a:pPr>
            <a:r>
              <a:rPr lang="en"/>
              <a:t>https://www.freepik.com/premium-vector/mental-health-concept-man-meditating-with-health-icons_9644719.htm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(2)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https://leverageedu.com/blog/political-leaders/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10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image" Target="../media/image3.png"/><Relationship Id="rId5" Type="http://schemas.openxmlformats.org/officeDocument/2006/relationships/image" Target="../media/image18.png"/><Relationship Id="rId10" Type="http://schemas.openxmlformats.org/officeDocument/2006/relationships/image" Target="../media/image17.png"/><Relationship Id="rId4" Type="http://schemas.openxmlformats.org/officeDocument/2006/relationships/image" Target="../media/image6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textattack/roberta-base-STS-B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aperswithcode.com/lib/allennlp/roberta-snli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leverageedu.com/blog/political-leaders/" TargetMode="External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33.jpg"/><Relationship Id="rId4" Type="http://schemas.openxmlformats.org/officeDocument/2006/relationships/image" Target="../media/image32.png"/><Relationship Id="rId9" Type="http://schemas.openxmlformats.org/officeDocument/2006/relationships/hyperlink" Target="https://www.freepik.com/premium-vector/mental-health-concept-man-meditating-with-health-icons_9644719.ht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11084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ISEEQ</a:t>
            </a:r>
            <a:r>
              <a:rPr lang="en" b="1">
                <a:latin typeface="Amatic SC"/>
                <a:ea typeface="Amatic SC"/>
                <a:cs typeface="Amatic SC"/>
                <a:sym typeface="Amatic SC"/>
              </a:rPr>
              <a:t>: </a:t>
            </a:r>
            <a:r>
              <a:rPr lang="en" b="1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I</a:t>
            </a:r>
            <a:r>
              <a:rPr lang="en">
                <a:latin typeface="Amatic SC"/>
                <a:ea typeface="Amatic SC"/>
                <a:cs typeface="Amatic SC"/>
                <a:sym typeface="Amatic SC"/>
              </a:rPr>
              <a:t>nformation </a:t>
            </a:r>
            <a:r>
              <a:rPr lang="en" b="1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See</a:t>
            </a:r>
            <a:r>
              <a:rPr lang="en">
                <a:latin typeface="Amatic SC"/>
                <a:ea typeface="Amatic SC"/>
                <a:cs typeface="Amatic SC"/>
                <a:sym typeface="Amatic SC"/>
              </a:rPr>
              <a:t>king </a:t>
            </a:r>
            <a:r>
              <a:rPr lang="en" b="1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q</a:t>
            </a:r>
            <a:r>
              <a:rPr lang="en">
                <a:latin typeface="Amatic SC"/>
                <a:ea typeface="Amatic SC"/>
                <a:cs typeface="Amatic SC"/>
                <a:sym typeface="Amatic SC"/>
              </a:rPr>
              <a:t>uestion generation using Dynamic Meta-Information Retrieval and Knowledge Graphs</a:t>
            </a:r>
            <a:endParaRPr>
              <a:latin typeface="Amatic SC"/>
              <a:ea typeface="Amatic SC"/>
              <a:cs typeface="Amatic SC"/>
              <a:sym typeface="Amatic SC"/>
            </a:endParaRPr>
          </a:p>
        </p:txBody>
      </p:sp>
      <p:cxnSp>
        <p:nvCxnSpPr>
          <p:cNvPr id="55" name="Google Shape;55;p13"/>
          <p:cNvCxnSpPr/>
          <p:nvPr/>
        </p:nvCxnSpPr>
        <p:spPr>
          <a:xfrm rot="10800000" flipH="1">
            <a:off x="6975" y="873500"/>
            <a:ext cx="9128100" cy="7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6" name="Google Shape;56;p13"/>
          <p:cNvCxnSpPr/>
          <p:nvPr/>
        </p:nvCxnSpPr>
        <p:spPr>
          <a:xfrm rot="10800000" flipH="1">
            <a:off x="7950" y="3090425"/>
            <a:ext cx="9128100" cy="7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7" name="Google Shape;57;p13"/>
          <p:cNvPicPr preferRelativeResize="0"/>
          <p:nvPr/>
        </p:nvPicPr>
        <p:blipFill rotWithShape="1">
          <a:blip r:embed="rId3">
            <a:alphaModFix/>
          </a:blip>
          <a:srcRect l="16929" t="8340" b="6899"/>
          <a:stretch/>
        </p:blipFill>
        <p:spPr>
          <a:xfrm>
            <a:off x="7643202" y="4273500"/>
            <a:ext cx="1491880" cy="86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0" y="18295"/>
            <a:ext cx="914525" cy="8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861700" y="3198950"/>
            <a:ext cx="71247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741B47"/>
                </a:solidFill>
                <a:latin typeface="Avenir"/>
                <a:ea typeface="Avenir"/>
                <a:cs typeface="Avenir"/>
                <a:sym typeface="Avenir"/>
              </a:rPr>
              <a:t>Manas Gaur</a:t>
            </a:r>
            <a:r>
              <a:rPr lang="en" sz="1800" b="1" baseline="30000">
                <a:solidFill>
                  <a:srgbClr val="741B47"/>
                </a:solidFill>
                <a:latin typeface="Avenir"/>
                <a:ea typeface="Avenir"/>
                <a:cs typeface="Avenir"/>
                <a:sym typeface="Avenir"/>
              </a:rPr>
              <a:t>ቸ </a:t>
            </a:r>
            <a:r>
              <a:rPr lang="en" sz="1800" b="1">
                <a:solidFill>
                  <a:srgbClr val="741B47"/>
                </a:solidFill>
                <a:latin typeface="Avenir"/>
                <a:ea typeface="Avenir"/>
                <a:cs typeface="Avenir"/>
                <a:sym typeface="Avenir"/>
              </a:rPr>
              <a:t>, Kalpa Gunaratna</a:t>
            </a:r>
            <a:r>
              <a:rPr lang="en" sz="1800" b="1" baseline="30000">
                <a:solidFill>
                  <a:srgbClr val="741B47"/>
                </a:solidFill>
                <a:latin typeface="Avenir"/>
                <a:ea typeface="Avenir"/>
                <a:cs typeface="Avenir"/>
                <a:sym typeface="Avenir"/>
              </a:rPr>
              <a:t>§</a:t>
            </a:r>
            <a:r>
              <a:rPr lang="en" sz="1800" b="1">
                <a:solidFill>
                  <a:srgbClr val="741B47"/>
                </a:solidFill>
                <a:latin typeface="Avenir"/>
                <a:ea typeface="Avenir"/>
                <a:cs typeface="Avenir"/>
                <a:sym typeface="Avenir"/>
              </a:rPr>
              <a:t>, Vijay Srinivasan</a:t>
            </a:r>
            <a:r>
              <a:rPr lang="en" sz="1800" b="1" baseline="30000">
                <a:solidFill>
                  <a:srgbClr val="741B47"/>
                </a:solidFill>
                <a:latin typeface="Avenir"/>
                <a:ea typeface="Avenir"/>
                <a:cs typeface="Avenir"/>
                <a:sym typeface="Avenir"/>
              </a:rPr>
              <a:t>§</a:t>
            </a:r>
            <a:r>
              <a:rPr lang="en" sz="1800" b="1">
                <a:solidFill>
                  <a:srgbClr val="741B47"/>
                </a:solidFill>
                <a:latin typeface="Avenir"/>
                <a:ea typeface="Avenir"/>
                <a:cs typeface="Avenir"/>
                <a:sym typeface="Avenir"/>
              </a:rPr>
              <a:t>, Hongxia Jin</a:t>
            </a:r>
            <a:r>
              <a:rPr lang="en" sz="1800" b="1" baseline="30000">
                <a:solidFill>
                  <a:srgbClr val="741B47"/>
                </a:solidFill>
                <a:latin typeface="Avenir"/>
                <a:ea typeface="Avenir"/>
                <a:cs typeface="Avenir"/>
                <a:sym typeface="Avenir"/>
              </a:rPr>
              <a:t>§</a:t>
            </a:r>
            <a:endParaRPr sz="1800" b="1">
              <a:solidFill>
                <a:srgbClr val="741B47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aseline="30000">
                <a:solidFill>
                  <a:srgbClr val="741B47"/>
                </a:solidFill>
                <a:latin typeface="Avenir"/>
                <a:ea typeface="Avenir"/>
                <a:cs typeface="Avenir"/>
                <a:sym typeface="Avenir"/>
              </a:rPr>
              <a:t>ቸ</a:t>
            </a:r>
            <a:r>
              <a:rPr lang="en" sz="1600">
                <a:solidFill>
                  <a:srgbClr val="741B47"/>
                </a:solidFill>
                <a:latin typeface="Avenir"/>
                <a:ea typeface="Avenir"/>
                <a:cs typeface="Avenir"/>
                <a:sym typeface="Avenir"/>
              </a:rPr>
              <a:t>Artificial Intelligence Institute, University of South Carolina, Columbia, USA</a:t>
            </a:r>
            <a:endParaRPr sz="1600">
              <a:solidFill>
                <a:srgbClr val="741B47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baseline="30000">
                <a:solidFill>
                  <a:srgbClr val="741B47"/>
                </a:solidFill>
                <a:latin typeface="Avenir"/>
                <a:ea typeface="Avenir"/>
                <a:cs typeface="Avenir"/>
                <a:sym typeface="Avenir"/>
              </a:rPr>
              <a:t>§</a:t>
            </a:r>
            <a:r>
              <a:rPr lang="en" sz="1600">
                <a:solidFill>
                  <a:srgbClr val="741B47"/>
                </a:solidFill>
                <a:latin typeface="Avenir"/>
                <a:ea typeface="Avenir"/>
                <a:cs typeface="Avenir"/>
                <a:sym typeface="Avenir"/>
              </a:rPr>
              <a:t>Samsung Research America, Mountain View, California, USA</a:t>
            </a:r>
            <a:endParaRPr sz="1600">
              <a:solidFill>
                <a:srgbClr val="741B47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60" name="Google Shape;60;p13"/>
          <p:cNvPicPr preferRelativeResize="0"/>
          <p:nvPr/>
        </p:nvPicPr>
        <p:blipFill rotWithShape="1">
          <a:blip r:embed="rId5">
            <a:alphaModFix/>
          </a:blip>
          <a:srcRect l="31105" t="16359" r="30643" b="24920"/>
          <a:stretch/>
        </p:blipFill>
        <p:spPr>
          <a:xfrm>
            <a:off x="8181000" y="428000"/>
            <a:ext cx="651300" cy="749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4221025"/>
            <a:ext cx="922475" cy="92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F7BA0E-3FA4-4DAB-B1C5-F4E8AD4D4F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2"/>
          <p:cNvSpPr/>
          <p:nvPr/>
        </p:nvSpPr>
        <p:spPr>
          <a:xfrm>
            <a:off x="91840" y="2320925"/>
            <a:ext cx="2317500" cy="854400"/>
          </a:xfrm>
          <a:prstGeom prst="cube">
            <a:avLst>
              <a:gd name="adj" fmla="val 25000"/>
            </a:avLst>
          </a:prstGeom>
          <a:solidFill>
            <a:srgbClr val="C9DAF8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Dosis"/>
                <a:ea typeface="Dosis"/>
                <a:cs typeface="Dosis"/>
                <a:sym typeface="Dosis"/>
              </a:rPr>
              <a:t>Deep Constituency Parser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Google Shape;235;p22"/>
          <p:cNvSpPr/>
          <p:nvPr/>
        </p:nvSpPr>
        <p:spPr>
          <a:xfrm>
            <a:off x="44390" y="3581025"/>
            <a:ext cx="2813700" cy="1398300"/>
          </a:xfrm>
          <a:prstGeom prst="cube">
            <a:avLst>
              <a:gd name="adj" fmla="val 25000"/>
            </a:avLst>
          </a:prstGeom>
          <a:solidFill>
            <a:srgbClr val="FFE599"/>
          </a:solidFill>
          <a:ln w="9525" cap="flat" cmpd="sng">
            <a:solidFill>
              <a:srgbClr val="7F6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Dosis"/>
                <a:ea typeface="Dosis"/>
                <a:cs typeface="Dosis"/>
                <a:sym typeface="Dosis"/>
              </a:rPr>
              <a:t>Semantic Query Expander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Google Shape;236;p22"/>
          <p:cNvSpPr/>
          <p:nvPr/>
        </p:nvSpPr>
        <p:spPr>
          <a:xfrm>
            <a:off x="1420740" y="4070475"/>
            <a:ext cx="1075500" cy="419400"/>
          </a:xfrm>
          <a:prstGeom prst="parallelogram">
            <a:avLst>
              <a:gd name="adj" fmla="val 25000"/>
            </a:avLst>
          </a:prstGeom>
          <a:solidFill>
            <a:srgbClr val="F9CB9C"/>
          </a:solidFill>
          <a:ln w="9525" cap="flat" cmpd="sng">
            <a:solidFill>
              <a:srgbClr val="B45F0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osis"/>
                <a:ea typeface="Dosis"/>
                <a:cs typeface="Dosis"/>
                <a:sym typeface="Dosis"/>
              </a:rPr>
              <a:t>Entity Detection</a:t>
            </a:r>
            <a:endParaRPr sz="1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7" name="Google Shape;237;p22"/>
          <p:cNvSpPr/>
          <p:nvPr/>
        </p:nvSpPr>
        <p:spPr>
          <a:xfrm>
            <a:off x="273765" y="3982550"/>
            <a:ext cx="253200" cy="245100"/>
          </a:xfrm>
          <a:prstGeom prst="ellipse">
            <a:avLst/>
          </a:prstGeom>
          <a:solidFill>
            <a:srgbClr val="6D9EEB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22"/>
          <p:cNvSpPr/>
          <p:nvPr/>
        </p:nvSpPr>
        <p:spPr>
          <a:xfrm>
            <a:off x="766315" y="4332700"/>
            <a:ext cx="253200" cy="245100"/>
          </a:xfrm>
          <a:prstGeom prst="ellipse">
            <a:avLst/>
          </a:prstGeom>
          <a:solidFill>
            <a:srgbClr val="6D9EEB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Google Shape;239;p22"/>
          <p:cNvCxnSpPr>
            <a:endCxn id="237" idx="3"/>
          </p:cNvCxnSpPr>
          <p:nvPr/>
        </p:nvCxnSpPr>
        <p:spPr>
          <a:xfrm rot="10800000" flipH="1">
            <a:off x="91845" y="4191756"/>
            <a:ext cx="219000" cy="344400"/>
          </a:xfrm>
          <a:prstGeom prst="straightConnector1">
            <a:avLst/>
          </a:prstGeom>
          <a:noFill/>
          <a:ln w="19050" cap="flat" cmpd="sng">
            <a:solidFill>
              <a:srgbClr val="07376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0" name="Google Shape;240;p22"/>
          <p:cNvCxnSpPr>
            <a:stCxn id="237" idx="5"/>
            <a:endCxn id="238" idx="1"/>
          </p:cNvCxnSpPr>
          <p:nvPr/>
        </p:nvCxnSpPr>
        <p:spPr>
          <a:xfrm>
            <a:off x="489884" y="4191756"/>
            <a:ext cx="313500" cy="176700"/>
          </a:xfrm>
          <a:prstGeom prst="straightConnector1">
            <a:avLst/>
          </a:prstGeom>
          <a:noFill/>
          <a:ln w="19050" cap="flat" cmpd="sng">
            <a:solidFill>
              <a:srgbClr val="07376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1" name="Google Shape;241;p22"/>
          <p:cNvCxnSpPr/>
          <p:nvPr/>
        </p:nvCxnSpPr>
        <p:spPr>
          <a:xfrm rot="10800000" flipH="1">
            <a:off x="940320" y="3982556"/>
            <a:ext cx="219000" cy="344400"/>
          </a:xfrm>
          <a:prstGeom prst="straightConnector1">
            <a:avLst/>
          </a:prstGeom>
          <a:noFill/>
          <a:ln w="19050" cap="flat" cmpd="sng">
            <a:solidFill>
              <a:srgbClr val="07376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2" name="Google Shape;242;p22"/>
          <p:cNvCxnSpPr/>
          <p:nvPr/>
        </p:nvCxnSpPr>
        <p:spPr>
          <a:xfrm>
            <a:off x="1138140" y="4298450"/>
            <a:ext cx="174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3" name="Google Shape;243;p22"/>
          <p:cNvSpPr txBox="1"/>
          <p:nvPr/>
        </p:nvSpPr>
        <p:spPr>
          <a:xfrm>
            <a:off x="78150" y="49550"/>
            <a:ext cx="5264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MODULAR  Architecture of </a:t>
            </a:r>
            <a:r>
              <a:rPr lang="en" sz="2800" b="1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ISEEQ</a:t>
            </a:r>
            <a:r>
              <a:rPr lang="en" sz="28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 </a:t>
            </a:r>
            <a:endParaRPr sz="2800" b="1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44" name="Google Shape;244;p22"/>
          <p:cNvSpPr/>
          <p:nvPr/>
        </p:nvSpPr>
        <p:spPr>
          <a:xfrm>
            <a:off x="3724740" y="3921325"/>
            <a:ext cx="1819325" cy="1107400"/>
          </a:xfrm>
          <a:prstGeom prst="flowChartMagneticDisk">
            <a:avLst/>
          </a:prstGeom>
          <a:solidFill>
            <a:srgbClr val="D9EAD3"/>
          </a:solidFill>
          <a:ln w="1905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45" name="Google Shape;24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8490" y="4318250"/>
            <a:ext cx="559200" cy="41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2"/>
          <p:cNvPicPr preferRelativeResize="0"/>
          <p:nvPr/>
        </p:nvPicPr>
        <p:blipFill rotWithShape="1">
          <a:blip r:embed="rId4">
            <a:alphaModFix/>
          </a:blip>
          <a:srcRect l="12044" t="9308" r="11479" b="29808"/>
          <a:stretch/>
        </p:blipFill>
        <p:spPr>
          <a:xfrm>
            <a:off x="5038715" y="4265323"/>
            <a:ext cx="458781" cy="41940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2"/>
          <p:cNvSpPr txBox="1"/>
          <p:nvPr/>
        </p:nvSpPr>
        <p:spPr>
          <a:xfrm>
            <a:off x="4068852" y="3881775"/>
            <a:ext cx="909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Dosis"/>
                <a:ea typeface="Dosis"/>
                <a:cs typeface="Dosis"/>
                <a:sym typeface="Dosis"/>
              </a:rPr>
              <a:t>Passages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8" name="Google Shape;248;p22"/>
          <p:cNvSpPr/>
          <p:nvPr/>
        </p:nvSpPr>
        <p:spPr>
          <a:xfrm>
            <a:off x="4373090" y="4682275"/>
            <a:ext cx="499554" cy="281124"/>
          </a:xfrm>
          <a:prstGeom prst="flowChartMultidocument">
            <a:avLst/>
          </a:prstGeom>
          <a:solidFill>
            <a:srgbClr val="B4A7D6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2"/>
          <p:cNvSpPr txBox="1"/>
          <p:nvPr/>
        </p:nvSpPr>
        <p:spPr>
          <a:xfrm>
            <a:off x="4988502" y="4616225"/>
            <a:ext cx="55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Dosis"/>
                <a:ea typeface="Dosis"/>
                <a:cs typeface="Dosis"/>
                <a:sym typeface="Dosis"/>
              </a:rPr>
              <a:t>Wikipedia</a:t>
            </a:r>
            <a:endParaRPr sz="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0" name="Google Shape;250;p22"/>
          <p:cNvSpPr txBox="1"/>
          <p:nvPr/>
        </p:nvSpPr>
        <p:spPr>
          <a:xfrm>
            <a:off x="4317690" y="4457825"/>
            <a:ext cx="909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Dosis"/>
                <a:ea typeface="Dosis"/>
                <a:cs typeface="Dosis"/>
                <a:sym typeface="Dosis"/>
              </a:rPr>
              <a:t>Web Documents</a:t>
            </a:r>
            <a:endParaRPr sz="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1" name="Google Shape;251;p22"/>
          <p:cNvSpPr/>
          <p:nvPr/>
        </p:nvSpPr>
        <p:spPr>
          <a:xfrm>
            <a:off x="3843040" y="2227025"/>
            <a:ext cx="2080500" cy="1042200"/>
          </a:xfrm>
          <a:prstGeom prst="cube">
            <a:avLst>
              <a:gd name="adj" fmla="val 25000"/>
            </a:avLst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Dosis"/>
                <a:ea typeface="Dosis"/>
                <a:cs typeface="Dosis"/>
                <a:sym typeface="Dosis"/>
              </a:rPr>
              <a:t>Knowledge-aware Passage Retriever and Ranker (KPR)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2" name="Google Shape;252;p22"/>
          <p:cNvSpPr/>
          <p:nvPr/>
        </p:nvSpPr>
        <p:spPr>
          <a:xfrm>
            <a:off x="2496240" y="2466525"/>
            <a:ext cx="1228500" cy="759300"/>
          </a:xfrm>
          <a:prstGeom prst="parallelogram">
            <a:avLst>
              <a:gd name="adj" fmla="val 25000"/>
            </a:avLst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Sentence BERT Encoder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53" name="Google Shape;253;p22"/>
          <p:cNvCxnSpPr>
            <a:stCxn id="234" idx="3"/>
          </p:cNvCxnSpPr>
          <p:nvPr/>
        </p:nvCxnSpPr>
        <p:spPr>
          <a:xfrm>
            <a:off x="1143790" y="3175325"/>
            <a:ext cx="2400" cy="442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4" name="Google Shape;254;p22"/>
          <p:cNvCxnSpPr/>
          <p:nvPr/>
        </p:nvCxnSpPr>
        <p:spPr>
          <a:xfrm rot="10800000">
            <a:off x="2735940" y="3206750"/>
            <a:ext cx="0" cy="379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5" name="Google Shape;255;p22"/>
          <p:cNvSpPr/>
          <p:nvPr/>
        </p:nvSpPr>
        <p:spPr>
          <a:xfrm>
            <a:off x="2988915" y="820050"/>
            <a:ext cx="2080500" cy="1042200"/>
          </a:xfrm>
          <a:prstGeom prst="cube">
            <a:avLst>
              <a:gd name="adj" fmla="val 25000"/>
            </a:avLst>
          </a:prstGeom>
          <a:solidFill>
            <a:srgbClr val="FCE5CD"/>
          </a:solidFill>
          <a:ln w="9525" cap="flat" cmpd="sng">
            <a:solidFill>
              <a:srgbClr val="783F0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Dosis"/>
                <a:ea typeface="Dosis"/>
                <a:cs typeface="Dosis"/>
                <a:sym typeface="Dosis"/>
              </a:rPr>
              <a:t>Reinforcement Learning-based Question Generator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56" name="Google Shape;256;p22"/>
          <p:cNvCxnSpPr>
            <a:stCxn id="252" idx="1"/>
          </p:cNvCxnSpPr>
          <p:nvPr/>
        </p:nvCxnSpPr>
        <p:spPr>
          <a:xfrm rot="10800000" flipH="1">
            <a:off x="3205402" y="1854225"/>
            <a:ext cx="5100" cy="612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57" name="Google Shape;257;p22"/>
          <p:cNvCxnSpPr/>
          <p:nvPr/>
        </p:nvCxnSpPr>
        <p:spPr>
          <a:xfrm rot="10800000">
            <a:off x="4246765" y="1862300"/>
            <a:ext cx="0" cy="355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8" name="Google Shape;258;p22"/>
          <p:cNvSpPr/>
          <p:nvPr/>
        </p:nvSpPr>
        <p:spPr>
          <a:xfrm>
            <a:off x="3582340" y="3423075"/>
            <a:ext cx="2262300" cy="344400"/>
          </a:xfrm>
          <a:prstGeom prst="parallelogram">
            <a:avLst>
              <a:gd name="adj" fmla="val 25000"/>
            </a:avLst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Sentence BERT Encoder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59" name="Google Shape;259;p22"/>
          <p:cNvCxnSpPr/>
          <p:nvPr/>
        </p:nvCxnSpPr>
        <p:spPr>
          <a:xfrm rot="10800000">
            <a:off x="5069415" y="3752825"/>
            <a:ext cx="0" cy="379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0" name="Google Shape;260;p22"/>
          <p:cNvCxnSpPr/>
          <p:nvPr/>
        </p:nvCxnSpPr>
        <p:spPr>
          <a:xfrm rot="10800000" flipH="1">
            <a:off x="5338340" y="3175250"/>
            <a:ext cx="4200" cy="261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1" name="Google Shape;261;p22"/>
          <p:cNvSpPr/>
          <p:nvPr/>
        </p:nvSpPr>
        <p:spPr>
          <a:xfrm>
            <a:off x="6034425" y="11200"/>
            <a:ext cx="3109500" cy="51435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22"/>
          <p:cNvSpPr txBox="1"/>
          <p:nvPr/>
        </p:nvSpPr>
        <p:spPr>
          <a:xfrm>
            <a:off x="6081900" y="74475"/>
            <a:ext cx="30621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ISEEQ Was Experimented On QuERIES FROM </a:t>
            </a:r>
            <a:endParaRPr sz="3000" b="1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63" name="Google Shape;263;p22"/>
          <p:cNvSpPr txBox="1"/>
          <p:nvPr/>
        </p:nvSpPr>
        <p:spPr>
          <a:xfrm>
            <a:off x="133550" y="3682738"/>
            <a:ext cx="1748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Commonsense knowledge graph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4" name="Google Shape;264;p22"/>
          <p:cNvSpPr txBox="1"/>
          <p:nvPr/>
        </p:nvSpPr>
        <p:spPr>
          <a:xfrm>
            <a:off x="4246775" y="2218138"/>
            <a:ext cx="17481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Meta-Information Retrieval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65" name="Google Shape;26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57525" y="1338000"/>
            <a:ext cx="663300" cy="66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2"/>
          <p:cNvPicPr preferRelativeResize="0"/>
          <p:nvPr/>
        </p:nvPicPr>
        <p:blipFill rotWithShape="1">
          <a:blip r:embed="rId6">
            <a:alphaModFix/>
          </a:blip>
          <a:srcRect l="10291" t="8743" r="8605" b="9536"/>
          <a:stretch/>
        </p:blipFill>
        <p:spPr>
          <a:xfrm>
            <a:off x="7236358" y="3164575"/>
            <a:ext cx="705619" cy="71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85738" y="4184525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2"/>
          <p:cNvPicPr preferRelativeResize="0"/>
          <p:nvPr/>
        </p:nvPicPr>
        <p:blipFill rotWithShape="1">
          <a:blip r:embed="rId8">
            <a:alphaModFix/>
          </a:blip>
          <a:srcRect t="2484" b="27916"/>
          <a:stretch/>
        </p:blipFill>
        <p:spPr>
          <a:xfrm>
            <a:off x="943400" y="820050"/>
            <a:ext cx="614399" cy="81397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2"/>
          <p:cNvSpPr txBox="1"/>
          <p:nvPr/>
        </p:nvSpPr>
        <p:spPr>
          <a:xfrm>
            <a:off x="526963" y="1777375"/>
            <a:ext cx="6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Query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0" name="Google Shape;270;p22"/>
          <p:cNvSpPr txBox="1"/>
          <p:nvPr/>
        </p:nvSpPr>
        <p:spPr>
          <a:xfrm>
            <a:off x="1717102" y="777800"/>
            <a:ext cx="1228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osis"/>
                <a:ea typeface="Dosis"/>
                <a:cs typeface="Dosis"/>
                <a:sym typeface="Dosis"/>
              </a:rPr>
              <a:t>Information Seeking Questions 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71" name="Google Shape;271;p22"/>
          <p:cNvCxnSpPr/>
          <p:nvPr/>
        </p:nvCxnSpPr>
        <p:spPr>
          <a:xfrm>
            <a:off x="1230325" y="1736720"/>
            <a:ext cx="5700" cy="481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2" name="Google Shape;272;p22"/>
          <p:cNvSpPr/>
          <p:nvPr/>
        </p:nvSpPr>
        <p:spPr>
          <a:xfrm>
            <a:off x="6915375" y="2203288"/>
            <a:ext cx="1347600" cy="759300"/>
          </a:xfrm>
          <a:prstGeom prst="rect">
            <a:avLst/>
          </a:prstGeom>
          <a:solidFill>
            <a:srgbClr val="F4CCCC"/>
          </a:solidFill>
          <a:ln w="9525" cap="flat" cmpd="sng">
            <a:solidFill>
              <a:srgbClr val="F4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3" name="Google Shape;273;p22"/>
          <p:cNvCxnSpPr/>
          <p:nvPr/>
        </p:nvCxnSpPr>
        <p:spPr>
          <a:xfrm rot="10800000">
            <a:off x="1717100" y="1227150"/>
            <a:ext cx="1114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74" name="Google Shape;274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71998" y="2259710"/>
            <a:ext cx="1034348" cy="646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53823" y="1301000"/>
            <a:ext cx="618900" cy="61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B73F6F-170F-468A-85C9-691F8D99D0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3"/>
          <p:cNvSpPr/>
          <p:nvPr/>
        </p:nvSpPr>
        <p:spPr>
          <a:xfrm>
            <a:off x="6290050" y="2470575"/>
            <a:ext cx="2862000" cy="26730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3"/>
          <p:cNvSpPr txBox="1"/>
          <p:nvPr/>
        </p:nvSpPr>
        <p:spPr>
          <a:xfrm>
            <a:off x="78150" y="49550"/>
            <a:ext cx="5264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Illustration of </a:t>
            </a:r>
            <a:r>
              <a:rPr lang="en" sz="2800" b="1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ISEEQ</a:t>
            </a:r>
            <a:r>
              <a:rPr lang="en" sz="28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 </a:t>
            </a:r>
            <a:endParaRPr sz="2800" b="1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82" name="Google Shape;282;p23"/>
          <p:cNvSpPr/>
          <p:nvPr/>
        </p:nvSpPr>
        <p:spPr>
          <a:xfrm>
            <a:off x="3730725" y="2117400"/>
            <a:ext cx="2262300" cy="226800"/>
          </a:xfrm>
          <a:prstGeom prst="parallelogram">
            <a:avLst>
              <a:gd name="adj" fmla="val 25000"/>
            </a:avLst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Sentence BERT Encoder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3" name="Google Shape;283;p23"/>
          <p:cNvSpPr/>
          <p:nvPr/>
        </p:nvSpPr>
        <p:spPr>
          <a:xfrm>
            <a:off x="6636125" y="1990133"/>
            <a:ext cx="2262300" cy="226800"/>
          </a:xfrm>
          <a:prstGeom prst="parallelogram">
            <a:avLst>
              <a:gd name="adj" fmla="val 25000"/>
            </a:avLst>
          </a:prstGeom>
          <a:solidFill>
            <a:srgbClr val="D9EAD3"/>
          </a:solidFill>
          <a:ln w="952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Sentence BERT Encoder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84" name="Google Shape;28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9648" y="10"/>
            <a:ext cx="1034348" cy="646467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3"/>
          <p:cNvSpPr/>
          <p:nvPr/>
        </p:nvSpPr>
        <p:spPr>
          <a:xfrm>
            <a:off x="3624175" y="637975"/>
            <a:ext cx="4308900" cy="11619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CE5CD"/>
          </a:solidFill>
          <a:ln w="9525" cap="flat" cmpd="sng">
            <a:solidFill>
              <a:srgbClr val="783F0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osis"/>
                <a:ea typeface="Dosis"/>
                <a:cs typeface="Dosis"/>
                <a:sym typeface="Dosis"/>
              </a:rPr>
              <a:t>1. What is gross_domestic_product?</a:t>
            </a:r>
            <a:endParaRPr sz="1100"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osis"/>
                <a:ea typeface="Dosis"/>
                <a:cs typeface="Dosis"/>
                <a:sym typeface="Dosis"/>
              </a:rPr>
              <a:t>2. </a:t>
            </a:r>
            <a:r>
              <a:rPr lang="en" sz="11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What is the measure of gross_domestic product?</a:t>
            </a:r>
            <a:endParaRPr sz="1100"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980000"/>
                </a:solidFill>
                <a:latin typeface="Dosis"/>
                <a:ea typeface="Dosis"/>
                <a:cs typeface="Dosis"/>
                <a:sym typeface="Dosis"/>
              </a:rPr>
              <a:t>3. What is the reason nation income relations gross_domestic_product?</a:t>
            </a:r>
            <a:endParaRPr sz="1100" b="1">
              <a:solidFill>
                <a:srgbClr val="98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osis"/>
                <a:ea typeface="Dosis"/>
                <a:cs typeface="Dosis"/>
                <a:sym typeface="Dosis"/>
              </a:rPr>
              <a:t>4. What is the influence of inflation to gross_domestic_product?</a:t>
            </a:r>
            <a:endParaRPr sz="1100"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980000"/>
                </a:solidFill>
                <a:latin typeface="Dosis"/>
                <a:ea typeface="Dosis"/>
                <a:cs typeface="Dosis"/>
                <a:sym typeface="Dosis"/>
              </a:rPr>
              <a:t>5.  What is the meaning of unemployment in inflation?</a:t>
            </a:r>
            <a:endParaRPr sz="1100" b="1">
              <a:solidFill>
                <a:srgbClr val="98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980000"/>
                </a:solidFill>
                <a:latin typeface="Dosis"/>
                <a:ea typeface="Dosis"/>
                <a:cs typeface="Dosis"/>
                <a:sym typeface="Dosis"/>
              </a:rPr>
              <a:t>6. What is the influence of inflation on cost_of_living?</a:t>
            </a:r>
            <a:endParaRPr sz="1100" b="1">
              <a:solidFill>
                <a:srgbClr val="98000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6" name="Google Shape;286;p23"/>
          <p:cNvSpPr/>
          <p:nvPr/>
        </p:nvSpPr>
        <p:spPr>
          <a:xfrm>
            <a:off x="147825" y="634450"/>
            <a:ext cx="2588125" cy="1499400"/>
          </a:xfrm>
          <a:prstGeom prst="flowChartProcess">
            <a:avLst/>
          </a:prstGeom>
          <a:solidFill>
            <a:srgbClr val="D9D2E9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23"/>
          <p:cNvSpPr/>
          <p:nvPr/>
        </p:nvSpPr>
        <p:spPr>
          <a:xfrm>
            <a:off x="147825" y="634450"/>
            <a:ext cx="2588125" cy="281575"/>
          </a:xfrm>
          <a:prstGeom prst="flowChartProcess">
            <a:avLst/>
          </a:prstGeom>
          <a:solidFill>
            <a:srgbClr val="D9D2E9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Dosis"/>
                <a:ea typeface="Dosis"/>
                <a:cs typeface="Dosis"/>
                <a:sym typeface="Dosis"/>
              </a:rPr>
              <a:t>Query</a:t>
            </a:r>
            <a:endParaRPr sz="1600"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8" name="Google Shape;288;p23"/>
          <p:cNvSpPr txBox="1"/>
          <p:nvPr/>
        </p:nvSpPr>
        <p:spPr>
          <a:xfrm>
            <a:off x="214700" y="916025"/>
            <a:ext cx="25212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Dosis"/>
                <a:ea typeface="Dosis"/>
                <a:cs typeface="Dosis"/>
                <a:sym typeface="Dosis"/>
              </a:rPr>
              <a:t>Title:</a:t>
            </a:r>
            <a:r>
              <a:rPr lang="en" sz="1200">
                <a:latin typeface="Dosis"/>
                <a:ea typeface="Dosis"/>
                <a:cs typeface="Dosis"/>
                <a:sym typeface="Dosis"/>
              </a:rPr>
              <a:t> Economy and Employment Statistics</a:t>
            </a:r>
            <a:endParaRPr sz="1200"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Dosis"/>
                <a:ea typeface="Dosis"/>
                <a:cs typeface="Dosis"/>
                <a:sym typeface="Dosis"/>
              </a:rPr>
              <a:t>Description: </a:t>
            </a:r>
            <a:r>
              <a:rPr lang="en" sz="1200">
                <a:latin typeface="Dosis"/>
                <a:ea typeface="Dosis"/>
                <a:cs typeface="Dosis"/>
                <a:sym typeface="Dosis"/>
              </a:rPr>
              <a:t>Learn Information about key economic concepts including gdp, inflation, and the influence on employment</a:t>
            </a:r>
            <a:endParaRPr sz="12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89" name="Google Shape;289;p23"/>
          <p:cNvPicPr preferRelativeResize="0"/>
          <p:nvPr/>
        </p:nvPicPr>
        <p:blipFill rotWithShape="1">
          <a:blip r:embed="rId4">
            <a:alphaModFix/>
          </a:blip>
          <a:srcRect t="2484" b="27916"/>
          <a:stretch/>
        </p:blipFill>
        <p:spPr>
          <a:xfrm>
            <a:off x="961800" y="634448"/>
            <a:ext cx="212549" cy="281576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3"/>
          <p:cNvSpPr/>
          <p:nvPr/>
        </p:nvSpPr>
        <p:spPr>
          <a:xfrm>
            <a:off x="106475" y="2352913"/>
            <a:ext cx="2588125" cy="1499400"/>
          </a:xfrm>
          <a:prstGeom prst="flowChartProcess">
            <a:avLst/>
          </a:prstGeom>
          <a:solidFill>
            <a:srgbClr val="C9DAF8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3"/>
          <p:cNvSpPr/>
          <p:nvPr/>
        </p:nvSpPr>
        <p:spPr>
          <a:xfrm>
            <a:off x="106475" y="2352913"/>
            <a:ext cx="2588125" cy="281575"/>
          </a:xfrm>
          <a:prstGeom prst="flowChartProcess">
            <a:avLst/>
          </a:prstGeom>
          <a:solidFill>
            <a:srgbClr val="C9DAF8"/>
          </a:solidFill>
          <a:ln w="9525" cap="flat" cmpd="sng">
            <a:solidFill>
              <a:srgbClr val="20124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Dosis"/>
                <a:ea typeface="Dosis"/>
                <a:cs typeface="Dosis"/>
                <a:sym typeface="Dosis"/>
              </a:rPr>
              <a:t>Constituency Parsing</a:t>
            </a:r>
            <a:endParaRPr sz="1600"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2" name="Google Shape;292;p23"/>
          <p:cNvSpPr txBox="1"/>
          <p:nvPr/>
        </p:nvSpPr>
        <p:spPr>
          <a:xfrm>
            <a:off x="147825" y="2705850"/>
            <a:ext cx="2483700" cy="11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Dosis"/>
                <a:ea typeface="Dosis"/>
                <a:cs typeface="Dosis"/>
                <a:sym typeface="Dosis"/>
              </a:rPr>
              <a:t>Information + </a:t>
            </a:r>
            <a:r>
              <a:rPr lang="en" sz="1200">
                <a:latin typeface="Dosis"/>
                <a:ea typeface="Dosis"/>
                <a:cs typeface="Dosis"/>
                <a:sym typeface="Dosis"/>
              </a:rPr>
              <a:t>{ economy, employment statistics, employment, influence employment, inflation influence employment, gdp, gdp influence employment, key economic concepts}</a:t>
            </a:r>
            <a:endParaRPr sz="12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93" name="Google Shape;29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060" y="3868150"/>
            <a:ext cx="1951216" cy="112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3"/>
          <p:cNvSpPr/>
          <p:nvPr/>
        </p:nvSpPr>
        <p:spPr>
          <a:xfrm>
            <a:off x="3848650" y="2520825"/>
            <a:ext cx="859500" cy="204300"/>
          </a:xfrm>
          <a:prstGeom prst="rect">
            <a:avLst/>
          </a:prstGeom>
          <a:solidFill>
            <a:srgbClr val="FFF2CC"/>
          </a:solidFill>
          <a:ln w="9525" cap="flat" cmpd="sng">
            <a:solidFill>
              <a:srgbClr val="7F6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Dosis"/>
                <a:ea typeface="Dosis"/>
                <a:cs typeface="Dosis"/>
                <a:sym typeface="Dosis"/>
              </a:rPr>
              <a:t>economics</a:t>
            </a:r>
            <a:endParaRPr sz="1200"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5" name="Google Shape;295;p23"/>
          <p:cNvSpPr/>
          <p:nvPr/>
        </p:nvSpPr>
        <p:spPr>
          <a:xfrm>
            <a:off x="3298875" y="3045625"/>
            <a:ext cx="795000" cy="1938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7F6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osis"/>
                <a:ea typeface="Dosis"/>
                <a:cs typeface="Dosis"/>
                <a:sym typeface="Dosis"/>
              </a:rPr>
              <a:t>economy</a:t>
            </a:r>
            <a:endParaRPr sz="1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6" name="Google Shape;296;p23"/>
          <p:cNvSpPr/>
          <p:nvPr/>
        </p:nvSpPr>
        <p:spPr>
          <a:xfrm>
            <a:off x="4287425" y="3076933"/>
            <a:ext cx="758700" cy="1797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7F6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osis"/>
                <a:ea typeface="Dosis"/>
                <a:cs typeface="Dosis"/>
                <a:sym typeface="Dosis"/>
              </a:rPr>
              <a:t>inflation</a:t>
            </a:r>
            <a:endParaRPr sz="1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7" name="Google Shape;297;p23"/>
          <p:cNvSpPr/>
          <p:nvPr/>
        </p:nvSpPr>
        <p:spPr>
          <a:xfrm>
            <a:off x="5158100" y="3059725"/>
            <a:ext cx="977100" cy="179700"/>
          </a:xfrm>
          <a:prstGeom prst="rect">
            <a:avLst/>
          </a:prstGeom>
          <a:solidFill>
            <a:srgbClr val="FFE599"/>
          </a:solidFill>
          <a:ln w="9525" cap="flat" cmpd="sng">
            <a:solidFill>
              <a:srgbClr val="7F6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osis"/>
                <a:ea typeface="Dosis"/>
                <a:cs typeface="Dosis"/>
                <a:sym typeface="Dosis"/>
              </a:rPr>
              <a:t>employment</a:t>
            </a:r>
            <a:endParaRPr sz="1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8" name="Google Shape;298;p23"/>
          <p:cNvSpPr/>
          <p:nvPr/>
        </p:nvSpPr>
        <p:spPr>
          <a:xfrm>
            <a:off x="3431838" y="3379575"/>
            <a:ext cx="492300" cy="2340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rgbClr val="7F6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osis"/>
                <a:ea typeface="Dosis"/>
                <a:cs typeface="Dosis"/>
                <a:sym typeface="Dosis"/>
              </a:rPr>
              <a:t>gdp</a:t>
            </a:r>
            <a:endParaRPr sz="1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99" name="Google Shape;299;p23"/>
          <p:cNvSpPr/>
          <p:nvPr/>
        </p:nvSpPr>
        <p:spPr>
          <a:xfrm>
            <a:off x="2589763" y="3817925"/>
            <a:ext cx="1034400" cy="481500"/>
          </a:xfrm>
          <a:prstGeom prst="ellipse">
            <a:avLst/>
          </a:prstGeom>
          <a:solidFill>
            <a:srgbClr val="7F6000"/>
          </a:solidFill>
          <a:ln w="9525" cap="flat" cmpd="sng">
            <a:solidFill>
              <a:srgbClr val="7F6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gross domestic product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00" name="Google Shape;300;p23"/>
          <p:cNvSpPr/>
          <p:nvPr/>
        </p:nvSpPr>
        <p:spPr>
          <a:xfrm>
            <a:off x="5091750" y="3661113"/>
            <a:ext cx="1091400" cy="1938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rgbClr val="7F6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osis"/>
                <a:ea typeface="Dosis"/>
                <a:cs typeface="Dosis"/>
                <a:sym typeface="Dosis"/>
              </a:rPr>
              <a:t>unemployment</a:t>
            </a:r>
            <a:endParaRPr sz="1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01" name="Google Shape;301;p23"/>
          <p:cNvSpPr/>
          <p:nvPr/>
        </p:nvSpPr>
        <p:spPr>
          <a:xfrm>
            <a:off x="3785800" y="3887188"/>
            <a:ext cx="403200" cy="1797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7F6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osis"/>
                <a:ea typeface="Dosis"/>
                <a:cs typeface="Dosis"/>
                <a:sym typeface="Dosis"/>
              </a:rPr>
              <a:t>gnp</a:t>
            </a:r>
            <a:endParaRPr sz="1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02" name="Google Shape;302;p23"/>
          <p:cNvSpPr/>
          <p:nvPr/>
        </p:nvSpPr>
        <p:spPr>
          <a:xfrm>
            <a:off x="2540638" y="4340525"/>
            <a:ext cx="1271400" cy="355800"/>
          </a:xfrm>
          <a:prstGeom prst="ellipse">
            <a:avLst/>
          </a:prstGeom>
          <a:solidFill>
            <a:srgbClr val="7F6000"/>
          </a:solidFill>
          <a:ln w="9525" cap="flat" cmpd="sng">
            <a:solidFill>
              <a:srgbClr val="7F6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gross national product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03" name="Google Shape;303;p23"/>
          <p:cNvSpPr/>
          <p:nvPr/>
        </p:nvSpPr>
        <p:spPr>
          <a:xfrm>
            <a:off x="3735175" y="4545613"/>
            <a:ext cx="859500" cy="281700"/>
          </a:xfrm>
          <a:prstGeom prst="ellipse">
            <a:avLst/>
          </a:prstGeom>
          <a:solidFill>
            <a:srgbClr val="7F6000"/>
          </a:solidFill>
          <a:ln w="9525" cap="flat" cmpd="sng">
            <a:solidFill>
              <a:srgbClr val="7F6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national income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04" name="Google Shape;304;p23"/>
          <p:cNvSpPr/>
          <p:nvPr/>
        </p:nvSpPr>
        <p:spPr>
          <a:xfrm>
            <a:off x="4046975" y="3446075"/>
            <a:ext cx="935700" cy="193800"/>
          </a:xfrm>
          <a:prstGeom prst="rect">
            <a:avLst/>
          </a:prstGeom>
          <a:solidFill>
            <a:srgbClr val="FFD966"/>
          </a:solidFill>
          <a:ln w="9525" cap="flat" cmpd="sng">
            <a:solidFill>
              <a:srgbClr val="7F6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osis"/>
                <a:ea typeface="Dosis"/>
                <a:cs typeface="Dosis"/>
                <a:sym typeface="Dosis"/>
              </a:rPr>
              <a:t>cost of living</a:t>
            </a:r>
            <a:endParaRPr sz="1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05" name="Google Shape;305;p23"/>
          <p:cNvSpPr/>
          <p:nvPr/>
        </p:nvSpPr>
        <p:spPr>
          <a:xfrm>
            <a:off x="4634725" y="4073596"/>
            <a:ext cx="618900" cy="189300"/>
          </a:xfrm>
          <a:prstGeom prst="rect">
            <a:avLst/>
          </a:prstGeom>
          <a:solidFill>
            <a:srgbClr val="F1C232"/>
          </a:solidFill>
          <a:ln w="9525" cap="flat" cmpd="sng">
            <a:solidFill>
              <a:srgbClr val="7F6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osis"/>
                <a:ea typeface="Dosis"/>
                <a:cs typeface="Dosis"/>
                <a:sym typeface="Dosis"/>
              </a:rPr>
              <a:t>income</a:t>
            </a:r>
            <a:endParaRPr sz="1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06" name="Google Shape;306;p23"/>
          <p:cNvSpPr/>
          <p:nvPr/>
        </p:nvSpPr>
        <p:spPr>
          <a:xfrm>
            <a:off x="4626963" y="4505575"/>
            <a:ext cx="859500" cy="361800"/>
          </a:xfrm>
          <a:prstGeom prst="ellipse">
            <a:avLst/>
          </a:prstGeom>
          <a:solidFill>
            <a:srgbClr val="7F6000"/>
          </a:solidFill>
          <a:ln w="9525" cap="flat" cmpd="sng">
            <a:solidFill>
              <a:srgbClr val="7F6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personal income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07" name="Google Shape;307;p23"/>
          <p:cNvSpPr/>
          <p:nvPr/>
        </p:nvSpPr>
        <p:spPr>
          <a:xfrm>
            <a:off x="5482450" y="4489575"/>
            <a:ext cx="795000" cy="361800"/>
          </a:xfrm>
          <a:prstGeom prst="ellipse">
            <a:avLst/>
          </a:prstGeom>
          <a:solidFill>
            <a:srgbClr val="7F6000"/>
          </a:solidFill>
          <a:ln w="9525" cap="flat" cmpd="sng">
            <a:solidFill>
              <a:srgbClr val="7F6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income tax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308" name="Google Shape;308;p23"/>
          <p:cNvCxnSpPr>
            <a:stCxn id="294" idx="2"/>
            <a:endCxn id="295" idx="0"/>
          </p:cNvCxnSpPr>
          <p:nvPr/>
        </p:nvCxnSpPr>
        <p:spPr>
          <a:xfrm flipH="1">
            <a:off x="3696400" y="2725125"/>
            <a:ext cx="582000" cy="3204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09" name="Google Shape;309;p23"/>
          <p:cNvCxnSpPr>
            <a:stCxn id="294" idx="2"/>
            <a:endCxn id="296" idx="0"/>
          </p:cNvCxnSpPr>
          <p:nvPr/>
        </p:nvCxnSpPr>
        <p:spPr>
          <a:xfrm>
            <a:off x="4278400" y="2725125"/>
            <a:ext cx="388500" cy="351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0" name="Google Shape;310;p23"/>
          <p:cNvCxnSpPr>
            <a:stCxn id="294" idx="2"/>
            <a:endCxn id="297" idx="0"/>
          </p:cNvCxnSpPr>
          <p:nvPr/>
        </p:nvCxnSpPr>
        <p:spPr>
          <a:xfrm>
            <a:off x="4278400" y="2725125"/>
            <a:ext cx="1368300" cy="334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1" name="Google Shape;311;p23"/>
          <p:cNvCxnSpPr>
            <a:stCxn id="295" idx="2"/>
            <a:endCxn id="298" idx="0"/>
          </p:cNvCxnSpPr>
          <p:nvPr/>
        </p:nvCxnSpPr>
        <p:spPr>
          <a:xfrm flipH="1">
            <a:off x="3678075" y="3239425"/>
            <a:ext cx="18300" cy="1401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2" name="Google Shape;312;p23"/>
          <p:cNvCxnSpPr>
            <a:stCxn id="296" idx="2"/>
            <a:endCxn id="304" idx="0"/>
          </p:cNvCxnSpPr>
          <p:nvPr/>
        </p:nvCxnSpPr>
        <p:spPr>
          <a:xfrm flipH="1">
            <a:off x="4514975" y="3256633"/>
            <a:ext cx="151800" cy="189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3" name="Google Shape;313;p23"/>
          <p:cNvCxnSpPr>
            <a:stCxn id="297" idx="2"/>
            <a:endCxn id="300" idx="0"/>
          </p:cNvCxnSpPr>
          <p:nvPr/>
        </p:nvCxnSpPr>
        <p:spPr>
          <a:xfrm flipH="1">
            <a:off x="5637350" y="3239425"/>
            <a:ext cx="9300" cy="421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4" name="Google Shape;314;p23"/>
          <p:cNvCxnSpPr>
            <a:stCxn id="298" idx="2"/>
            <a:endCxn id="299" idx="0"/>
          </p:cNvCxnSpPr>
          <p:nvPr/>
        </p:nvCxnSpPr>
        <p:spPr>
          <a:xfrm flipH="1">
            <a:off x="3107088" y="3613575"/>
            <a:ext cx="570900" cy="2043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5" name="Google Shape;315;p23"/>
          <p:cNvCxnSpPr>
            <a:stCxn id="298" idx="2"/>
            <a:endCxn id="301" idx="0"/>
          </p:cNvCxnSpPr>
          <p:nvPr/>
        </p:nvCxnSpPr>
        <p:spPr>
          <a:xfrm>
            <a:off x="3677988" y="3613575"/>
            <a:ext cx="309300" cy="273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6" name="Google Shape;316;p23"/>
          <p:cNvCxnSpPr>
            <a:stCxn id="304" idx="2"/>
            <a:endCxn id="305" idx="0"/>
          </p:cNvCxnSpPr>
          <p:nvPr/>
        </p:nvCxnSpPr>
        <p:spPr>
          <a:xfrm>
            <a:off x="4514825" y="3639875"/>
            <a:ext cx="429300" cy="433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7" name="Google Shape;317;p23"/>
          <p:cNvCxnSpPr>
            <a:stCxn id="300" idx="2"/>
            <a:endCxn id="305" idx="0"/>
          </p:cNvCxnSpPr>
          <p:nvPr/>
        </p:nvCxnSpPr>
        <p:spPr>
          <a:xfrm flipH="1">
            <a:off x="4944150" y="3854913"/>
            <a:ext cx="693300" cy="218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8" name="Google Shape;318;p23"/>
          <p:cNvCxnSpPr>
            <a:stCxn id="301" idx="2"/>
            <a:endCxn id="302" idx="7"/>
          </p:cNvCxnSpPr>
          <p:nvPr/>
        </p:nvCxnSpPr>
        <p:spPr>
          <a:xfrm flipH="1">
            <a:off x="3625900" y="4066888"/>
            <a:ext cx="361500" cy="325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9" name="Google Shape;319;p23"/>
          <p:cNvCxnSpPr>
            <a:stCxn id="301" idx="2"/>
            <a:endCxn id="303" idx="0"/>
          </p:cNvCxnSpPr>
          <p:nvPr/>
        </p:nvCxnSpPr>
        <p:spPr>
          <a:xfrm>
            <a:off x="3987400" y="4066888"/>
            <a:ext cx="177600" cy="478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0" name="Google Shape;320;p23"/>
          <p:cNvCxnSpPr>
            <a:stCxn id="305" idx="2"/>
            <a:endCxn id="303" idx="0"/>
          </p:cNvCxnSpPr>
          <p:nvPr/>
        </p:nvCxnSpPr>
        <p:spPr>
          <a:xfrm flipH="1">
            <a:off x="4164775" y="4262896"/>
            <a:ext cx="779400" cy="282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1" name="Google Shape;321;p23"/>
          <p:cNvCxnSpPr>
            <a:stCxn id="305" idx="2"/>
            <a:endCxn id="306" idx="0"/>
          </p:cNvCxnSpPr>
          <p:nvPr/>
        </p:nvCxnSpPr>
        <p:spPr>
          <a:xfrm>
            <a:off x="4944175" y="4262896"/>
            <a:ext cx="112500" cy="2427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22" name="Google Shape;322;p23"/>
          <p:cNvCxnSpPr>
            <a:stCxn id="305" idx="2"/>
            <a:endCxn id="307" idx="0"/>
          </p:cNvCxnSpPr>
          <p:nvPr/>
        </p:nvCxnSpPr>
        <p:spPr>
          <a:xfrm>
            <a:off x="4944175" y="4262896"/>
            <a:ext cx="935700" cy="226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23" name="Google Shape;32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0300" y="3256625"/>
            <a:ext cx="2833701" cy="149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13775" y="2470575"/>
            <a:ext cx="2862000" cy="78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596900" y="3379575"/>
            <a:ext cx="1547100" cy="175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10300" y="4299413"/>
            <a:ext cx="2588126" cy="8425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23"/>
          <p:cNvSpPr txBox="1"/>
          <p:nvPr/>
        </p:nvSpPr>
        <p:spPr>
          <a:xfrm>
            <a:off x="2540650" y="4775625"/>
            <a:ext cx="390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Dosis"/>
                <a:ea typeface="Dosis"/>
                <a:cs typeface="Dosis"/>
                <a:sym typeface="Dosis"/>
              </a:rPr>
              <a:t>ConceptNet Graph for Semantic Query Expansion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28" name="Google Shape;328;p23"/>
          <p:cNvSpPr/>
          <p:nvPr/>
        </p:nvSpPr>
        <p:spPr>
          <a:xfrm>
            <a:off x="3624175" y="348400"/>
            <a:ext cx="4308900" cy="2736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rgbClr val="783F0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latin typeface="Dosis"/>
                <a:ea typeface="Dosis"/>
                <a:cs typeface="Dosis"/>
                <a:sym typeface="Dosis"/>
              </a:rPr>
              <a:t>ISQ by Generative Adversarial Reinforcement Learning </a:t>
            </a:r>
            <a:endParaRPr sz="1200" b="1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329" name="Google Shape;329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43513" y="1371225"/>
            <a:ext cx="618900" cy="61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3"/>
          <p:cNvSpPr/>
          <p:nvPr/>
        </p:nvSpPr>
        <p:spPr>
          <a:xfrm>
            <a:off x="2814350" y="2716950"/>
            <a:ext cx="403200" cy="27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155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23"/>
          <p:cNvSpPr/>
          <p:nvPr/>
        </p:nvSpPr>
        <p:spPr>
          <a:xfrm rot="5400000">
            <a:off x="2333775" y="2165100"/>
            <a:ext cx="266100" cy="2031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155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3"/>
          <p:cNvSpPr/>
          <p:nvPr/>
        </p:nvSpPr>
        <p:spPr>
          <a:xfrm rot="2402595">
            <a:off x="5923511" y="2293010"/>
            <a:ext cx="324077" cy="273605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155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3"/>
          <p:cNvSpPr/>
          <p:nvPr/>
        </p:nvSpPr>
        <p:spPr>
          <a:xfrm rot="-5400000">
            <a:off x="5147998" y="2349725"/>
            <a:ext cx="2856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155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4" name="Google Shape;334;p23"/>
          <p:cNvCxnSpPr>
            <a:stCxn id="307" idx="7"/>
            <a:endCxn id="305" idx="3"/>
          </p:cNvCxnSpPr>
          <p:nvPr/>
        </p:nvCxnSpPr>
        <p:spPr>
          <a:xfrm rot="5400000" flipH="1">
            <a:off x="5520075" y="3901609"/>
            <a:ext cx="374400" cy="907500"/>
          </a:xfrm>
          <a:prstGeom prst="curvedConnector2">
            <a:avLst/>
          </a:prstGeom>
          <a:noFill/>
          <a:ln w="9525" cap="flat" cmpd="sng">
            <a:solidFill>
              <a:srgbClr val="980000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335" name="Google Shape;335;p23"/>
          <p:cNvCxnSpPr>
            <a:stCxn id="305" idx="3"/>
          </p:cNvCxnSpPr>
          <p:nvPr/>
        </p:nvCxnSpPr>
        <p:spPr>
          <a:xfrm>
            <a:off x="5253625" y="4168246"/>
            <a:ext cx="600" cy="6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6" name="Google Shape;336;p23"/>
          <p:cNvCxnSpPr>
            <a:stCxn id="305" idx="1"/>
          </p:cNvCxnSpPr>
          <p:nvPr/>
        </p:nvCxnSpPr>
        <p:spPr>
          <a:xfrm rot="10800000">
            <a:off x="4362025" y="3670846"/>
            <a:ext cx="272700" cy="497400"/>
          </a:xfrm>
          <a:prstGeom prst="curvedConnector2">
            <a:avLst/>
          </a:prstGeom>
          <a:noFill/>
          <a:ln w="9525" cap="flat" cmpd="sng">
            <a:solidFill>
              <a:srgbClr val="980000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337" name="Google Shape;337;p23"/>
          <p:cNvCxnSpPr>
            <a:stCxn id="304" idx="1"/>
            <a:endCxn id="296" idx="1"/>
          </p:cNvCxnSpPr>
          <p:nvPr/>
        </p:nvCxnSpPr>
        <p:spPr>
          <a:xfrm rot="10800000" flipH="1">
            <a:off x="4046975" y="3166775"/>
            <a:ext cx="240600" cy="376200"/>
          </a:xfrm>
          <a:prstGeom prst="curvedConnector3">
            <a:avLst>
              <a:gd name="adj1" fmla="val -98971"/>
            </a:avLst>
          </a:prstGeom>
          <a:noFill/>
          <a:ln w="9525" cap="flat" cmpd="sng">
            <a:solidFill>
              <a:srgbClr val="980000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338" name="Google Shape;338;p23"/>
          <p:cNvCxnSpPr>
            <a:stCxn id="300" idx="0"/>
            <a:endCxn id="296" idx="3"/>
          </p:cNvCxnSpPr>
          <p:nvPr/>
        </p:nvCxnSpPr>
        <p:spPr>
          <a:xfrm rot="5400000" flipH="1">
            <a:off x="5094600" y="3118263"/>
            <a:ext cx="494400" cy="591300"/>
          </a:xfrm>
          <a:prstGeom prst="curvedConnector2">
            <a:avLst/>
          </a:prstGeom>
          <a:noFill/>
          <a:ln w="9525" cap="flat" cmpd="sng">
            <a:solidFill>
              <a:srgbClr val="980000"/>
            </a:solidFill>
            <a:prstDash val="dash"/>
            <a:round/>
            <a:headEnd type="none" w="med" len="med"/>
            <a:tailEnd type="stealth" w="med" len="med"/>
          </a:ln>
        </p:spPr>
      </p:cxnSp>
      <p:sp>
        <p:nvSpPr>
          <p:cNvPr id="339" name="Google Shape;339;p23"/>
          <p:cNvSpPr/>
          <p:nvPr/>
        </p:nvSpPr>
        <p:spPr>
          <a:xfrm rot="-5400000">
            <a:off x="8569298" y="2245425"/>
            <a:ext cx="2856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155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23"/>
          <p:cNvSpPr/>
          <p:nvPr/>
        </p:nvSpPr>
        <p:spPr>
          <a:xfrm rot="-5400000">
            <a:off x="4801373" y="1844338"/>
            <a:ext cx="2856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155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1" name="Google Shape;341;p23"/>
          <p:cNvPicPr preferRelativeResize="0"/>
          <p:nvPr/>
        </p:nvPicPr>
        <p:blipFill rotWithShape="1">
          <a:blip r:embed="rId11">
            <a:alphaModFix/>
          </a:blip>
          <a:srcRect l="31105" t="16359" r="30643" b="24920"/>
          <a:stretch/>
        </p:blipFill>
        <p:spPr>
          <a:xfrm>
            <a:off x="2411150" y="91163"/>
            <a:ext cx="403200" cy="464160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23"/>
          <p:cNvSpPr/>
          <p:nvPr/>
        </p:nvSpPr>
        <p:spPr>
          <a:xfrm rot="10800000">
            <a:off x="3059250" y="1124863"/>
            <a:ext cx="403200" cy="273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155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3"/>
          <p:cNvSpPr/>
          <p:nvPr/>
        </p:nvSpPr>
        <p:spPr>
          <a:xfrm rot="-5400000">
            <a:off x="6673623" y="1784050"/>
            <a:ext cx="285600" cy="22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155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23"/>
          <p:cNvSpPr txBox="1"/>
          <p:nvPr/>
        </p:nvSpPr>
        <p:spPr>
          <a:xfrm>
            <a:off x="8426650" y="2422863"/>
            <a:ext cx="57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Dosis"/>
                <a:ea typeface="Dosis"/>
                <a:cs typeface="Dosis"/>
                <a:sym typeface="Dosis"/>
              </a:rPr>
              <a:t>KPR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1FAC76-D88C-4D3C-896A-F02E4E5485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24"/>
          <p:cNvSpPr txBox="1"/>
          <p:nvPr/>
        </p:nvSpPr>
        <p:spPr>
          <a:xfrm>
            <a:off x="47475" y="63275"/>
            <a:ext cx="76923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About </a:t>
            </a:r>
            <a:r>
              <a:rPr lang="en" sz="3100" b="1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ISEEQ</a:t>
            </a:r>
            <a:r>
              <a:rPr lang="en" sz="31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 and its Variants (     ,     )</a:t>
            </a:r>
            <a:endParaRPr sz="3000" b="1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350" name="Google Shape;350;p24"/>
          <p:cNvPicPr preferRelativeResize="0"/>
          <p:nvPr/>
        </p:nvPicPr>
        <p:blipFill rotWithShape="1">
          <a:blip r:embed="rId3">
            <a:alphaModFix/>
          </a:blip>
          <a:srcRect l="31105" t="16359" r="30643" b="24920"/>
          <a:stretch/>
        </p:blipFill>
        <p:spPr>
          <a:xfrm>
            <a:off x="348450" y="812431"/>
            <a:ext cx="294324" cy="33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24"/>
          <p:cNvPicPr preferRelativeResize="0"/>
          <p:nvPr/>
        </p:nvPicPr>
        <p:blipFill rotWithShape="1">
          <a:blip r:embed="rId4">
            <a:alphaModFix/>
          </a:blip>
          <a:srcRect l="31105" t="16359" r="30643" b="24920"/>
          <a:stretch/>
        </p:blipFill>
        <p:spPr>
          <a:xfrm>
            <a:off x="3996632" y="224763"/>
            <a:ext cx="294326" cy="338837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4"/>
          <p:cNvSpPr txBox="1"/>
          <p:nvPr/>
        </p:nvSpPr>
        <p:spPr>
          <a:xfrm>
            <a:off x="843675" y="751075"/>
            <a:ext cx="8168100" cy="14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osis"/>
                <a:ea typeface="Dosis"/>
                <a:cs typeface="Dosis"/>
                <a:sym typeface="Dosis"/>
              </a:rPr>
              <a:t>ISEEQ model with a generative adversarial reinforcement learning-based question generator </a:t>
            </a:r>
            <a:r>
              <a:rPr lang="en" sz="1900" b="1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(ISEEQ-RL)</a:t>
            </a:r>
            <a:r>
              <a:rPr lang="en" sz="1600">
                <a:latin typeface="Dosis"/>
                <a:ea typeface="Dosis"/>
                <a:cs typeface="Dosis"/>
                <a:sym typeface="Dosis"/>
              </a:rPr>
              <a:t>. The reward function gives priority to questions:</a:t>
            </a:r>
            <a:endParaRPr sz="1600">
              <a:latin typeface="Dosis"/>
              <a:ea typeface="Dosis"/>
              <a:cs typeface="Dosis"/>
              <a:sym typeface="Dosi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Dosis"/>
              <a:buChar char="●"/>
            </a:pPr>
            <a:r>
              <a:rPr lang="en" sz="1600">
                <a:latin typeface="Dosis"/>
                <a:ea typeface="Dosis"/>
                <a:cs typeface="Dosis"/>
                <a:sym typeface="Dosis"/>
              </a:rPr>
              <a:t>That have entities which are &gt;80% similar to entities in user query.</a:t>
            </a:r>
            <a:endParaRPr sz="1600">
              <a:latin typeface="Dosis"/>
              <a:ea typeface="Dosis"/>
              <a:cs typeface="Dosis"/>
              <a:sym typeface="Dosi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Dosis"/>
              <a:buChar char="●"/>
            </a:pPr>
            <a:r>
              <a:rPr lang="en" sz="1600">
                <a:latin typeface="Dosis"/>
                <a:ea typeface="Dosis"/>
                <a:cs typeface="Dosis"/>
                <a:sym typeface="Dosis"/>
              </a:rPr>
              <a:t>However, top-K questions by nucleus sampling always contains questions generated by longest common subsequence match </a:t>
            </a:r>
            <a:r>
              <a:rPr lang="en" sz="1600">
                <a:solidFill>
                  <a:srgbClr val="1155CC"/>
                </a:solidFill>
                <a:latin typeface="Dosis"/>
                <a:ea typeface="Dosis"/>
                <a:cs typeface="Dosis"/>
                <a:sym typeface="Dosis"/>
              </a:rPr>
              <a:t>[7]</a:t>
            </a:r>
            <a:r>
              <a:rPr lang="en" sz="1600">
                <a:latin typeface="Dosis"/>
                <a:ea typeface="Dosis"/>
                <a:cs typeface="Dosis"/>
                <a:sym typeface="Dosis"/>
              </a:rPr>
              <a:t>. 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353" name="Google Shape;353;p24"/>
          <p:cNvPicPr preferRelativeResize="0"/>
          <p:nvPr/>
        </p:nvPicPr>
        <p:blipFill rotWithShape="1">
          <a:blip r:embed="rId3">
            <a:alphaModFix/>
          </a:blip>
          <a:srcRect l="31105" t="16359" r="30643" b="24920"/>
          <a:stretch/>
        </p:blipFill>
        <p:spPr>
          <a:xfrm>
            <a:off x="3540850" y="224768"/>
            <a:ext cx="294324" cy="33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24"/>
          <p:cNvPicPr preferRelativeResize="0"/>
          <p:nvPr/>
        </p:nvPicPr>
        <p:blipFill rotWithShape="1">
          <a:blip r:embed="rId4">
            <a:alphaModFix/>
          </a:blip>
          <a:srcRect l="31105" t="16359" r="30643" b="24920"/>
          <a:stretch/>
        </p:blipFill>
        <p:spPr>
          <a:xfrm>
            <a:off x="303132" y="2274651"/>
            <a:ext cx="294326" cy="338836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4"/>
          <p:cNvSpPr txBox="1"/>
          <p:nvPr/>
        </p:nvSpPr>
        <p:spPr>
          <a:xfrm>
            <a:off x="843675" y="2341625"/>
            <a:ext cx="8168100" cy="24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osis"/>
                <a:ea typeface="Dosis"/>
                <a:cs typeface="Dosis"/>
                <a:sym typeface="Dosis"/>
              </a:rPr>
              <a:t>ISEEQ model with a generative adversarial reinforcement learning-based question generator with Entailment constraints </a:t>
            </a:r>
            <a:r>
              <a:rPr lang="en" sz="2000" b="1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(ISEEQ-ERL)</a:t>
            </a:r>
            <a:r>
              <a:rPr lang="en" sz="1600">
                <a:latin typeface="Dosis"/>
                <a:ea typeface="Dosis"/>
                <a:cs typeface="Dosis"/>
                <a:sym typeface="Dosis"/>
              </a:rPr>
              <a:t>. </a:t>
            </a:r>
            <a:endParaRPr sz="1600">
              <a:latin typeface="Dosis"/>
              <a:ea typeface="Dosis"/>
              <a:cs typeface="Dosis"/>
              <a:sym typeface="Dosi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Dosis"/>
              <a:buChar char="●"/>
            </a:pPr>
            <a:r>
              <a:rPr lang="en" sz="160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Reverse Cross Entropy Loss (RCE):</a:t>
            </a:r>
            <a:endParaRPr sz="1600">
              <a:solidFill>
                <a:srgbClr val="B45F0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Dosis"/>
              <a:buChar char="○"/>
            </a:pPr>
            <a:r>
              <a:rPr lang="en" sz="160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Allows to place a thresholding strategy on adversarial generations</a:t>
            </a:r>
            <a:endParaRPr sz="1600">
              <a:solidFill>
                <a:srgbClr val="B45F0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Dosis"/>
              <a:buChar char="○"/>
            </a:pPr>
            <a:r>
              <a:rPr lang="en" sz="160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Entailed questions learn by simple cross-entropy loss (CE)  -- </a:t>
            </a:r>
            <a:r>
              <a:rPr lang="en" sz="1600">
                <a:solidFill>
                  <a:srgbClr val="990000"/>
                </a:solidFill>
                <a:latin typeface="Dosis"/>
                <a:ea typeface="Dosis"/>
                <a:cs typeface="Dosis"/>
                <a:sym typeface="Dosis"/>
              </a:rPr>
              <a:t>Non-Adversary</a:t>
            </a:r>
            <a:endParaRPr sz="1600">
              <a:solidFill>
                <a:srgbClr val="99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Dosis"/>
              <a:buChar char="○"/>
            </a:pPr>
            <a:r>
              <a:rPr lang="en" sz="160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Neutral and Contradictory questions were minimized by RCE -- </a:t>
            </a:r>
            <a:r>
              <a:rPr lang="en" sz="1600">
                <a:solidFill>
                  <a:srgbClr val="990000"/>
                </a:solidFill>
                <a:latin typeface="Dosis"/>
                <a:ea typeface="Dosis"/>
                <a:cs typeface="Dosis"/>
                <a:sym typeface="Dosis"/>
              </a:rPr>
              <a:t>Adversary</a:t>
            </a:r>
            <a:endParaRPr sz="1600">
              <a:solidFill>
                <a:srgbClr val="99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Dosis"/>
              <a:buChar char="●"/>
            </a:pPr>
            <a:r>
              <a:rPr lang="en" sz="1600">
                <a:latin typeface="Dosis"/>
                <a:ea typeface="Dosis"/>
                <a:cs typeface="Dosis"/>
                <a:sym typeface="Dosis"/>
              </a:rPr>
              <a:t>Using pre-trained RoBERTa to define entailment constraints, questions generated from ConceptNet triples appear in top-K. </a:t>
            </a:r>
            <a:endParaRPr sz="1600">
              <a:latin typeface="Dosis"/>
              <a:ea typeface="Dosis"/>
              <a:cs typeface="Dosis"/>
              <a:sym typeface="Dosi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Dosis"/>
              <a:buChar char="●"/>
            </a:pPr>
            <a:r>
              <a:rPr lang="en" sz="1600">
                <a:latin typeface="Dosis"/>
                <a:ea typeface="Dosis"/>
                <a:cs typeface="Dosis"/>
                <a:sym typeface="Dosis"/>
              </a:rPr>
              <a:t>Less redundant and more diverse question generation compared to 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56" name="Google Shape;356;p24"/>
          <p:cNvSpPr txBox="1"/>
          <p:nvPr/>
        </p:nvSpPr>
        <p:spPr>
          <a:xfrm>
            <a:off x="86700" y="4804325"/>
            <a:ext cx="8737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venir"/>
                <a:ea typeface="Avenir"/>
                <a:cs typeface="Avenir"/>
                <a:sym typeface="Avenir"/>
              </a:rPr>
              <a:t>[7] Holtzman, Ari, et al. "The Curious Case of Neural Text Degeneration." International Conference on Learning Representations. 2019.</a:t>
            </a: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357" name="Google Shape;357;p24"/>
          <p:cNvPicPr preferRelativeResize="0"/>
          <p:nvPr/>
        </p:nvPicPr>
        <p:blipFill rotWithShape="1">
          <a:blip r:embed="rId3">
            <a:alphaModFix/>
          </a:blip>
          <a:srcRect l="31105" t="16359" r="30643" b="24920"/>
          <a:stretch/>
        </p:blipFill>
        <p:spPr>
          <a:xfrm>
            <a:off x="6604825" y="4379856"/>
            <a:ext cx="294324" cy="33885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24"/>
          <p:cNvSpPr txBox="1"/>
          <p:nvPr/>
        </p:nvSpPr>
        <p:spPr>
          <a:xfrm>
            <a:off x="87600" y="1151275"/>
            <a:ext cx="943964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ISEEQ-RL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59" name="Google Shape;359;p24"/>
          <p:cNvSpPr txBox="1"/>
          <p:nvPr/>
        </p:nvSpPr>
        <p:spPr>
          <a:xfrm>
            <a:off x="32852" y="2657525"/>
            <a:ext cx="94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ISEEQ-ERL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754EEC-4B5B-43A4-9496-583BB666D1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5"/>
          <p:cNvSpPr txBox="1"/>
          <p:nvPr/>
        </p:nvSpPr>
        <p:spPr>
          <a:xfrm>
            <a:off x="47475" y="63275"/>
            <a:ext cx="76923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Datasets to Evaluate ISEEQ </a:t>
            </a:r>
            <a:r>
              <a:rPr lang="en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(</a:t>
            </a:r>
            <a:r>
              <a:rPr lang="en" b="1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numbers are rounded to whole numbers)</a:t>
            </a:r>
            <a:r>
              <a:rPr lang="en" sz="31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  </a:t>
            </a:r>
            <a:endParaRPr sz="3000" b="1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65" name="Google Shape;365;p25"/>
          <p:cNvSpPr txBox="1"/>
          <p:nvPr/>
        </p:nvSpPr>
        <p:spPr>
          <a:xfrm>
            <a:off x="47475" y="648900"/>
            <a:ext cx="9055800" cy="449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Dosis"/>
              <a:buChar char="●"/>
            </a:pPr>
            <a:r>
              <a:rPr lang="en" b="1" dirty="0" err="1">
                <a:latin typeface="Dosis"/>
                <a:ea typeface="Dosis"/>
                <a:cs typeface="Dosis"/>
                <a:sym typeface="Dosis"/>
              </a:rPr>
              <a:t>QADiscourse</a:t>
            </a:r>
            <a:r>
              <a:rPr lang="en" b="1" dirty="0"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b="1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(QAD)</a:t>
            </a:r>
            <a:r>
              <a:rPr lang="en" dirty="0"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dirty="0">
                <a:solidFill>
                  <a:srgbClr val="1155CC"/>
                </a:solidFill>
                <a:latin typeface="Dosis"/>
                <a:ea typeface="Dosis"/>
                <a:cs typeface="Dosis"/>
                <a:sym typeface="Dosis"/>
              </a:rPr>
              <a:t>(</a:t>
            </a:r>
            <a:r>
              <a:rPr lang="en" dirty="0" err="1">
                <a:solidFill>
                  <a:srgbClr val="1155CC"/>
                </a:solidFill>
                <a:latin typeface="Dosis"/>
                <a:ea typeface="Dosis"/>
                <a:cs typeface="Dosis"/>
                <a:sym typeface="Dosis"/>
              </a:rPr>
              <a:t>Pyatkin</a:t>
            </a:r>
            <a:r>
              <a:rPr lang="en" dirty="0">
                <a:solidFill>
                  <a:srgbClr val="1155CC"/>
                </a:solidFill>
                <a:latin typeface="Dosis"/>
                <a:ea typeface="Dosis"/>
                <a:cs typeface="Dosis"/>
                <a:sym typeface="Dosis"/>
              </a:rPr>
              <a:t> et al. 2020)</a:t>
            </a:r>
            <a:endParaRPr dirty="0">
              <a:solidFill>
                <a:srgbClr val="1155CC"/>
              </a:solidFill>
              <a:latin typeface="Dosis"/>
              <a:ea typeface="Dosis"/>
              <a:cs typeface="Dosis"/>
              <a:sym typeface="Dosi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Dosis"/>
              <a:buChar char="○"/>
            </a:pPr>
            <a:r>
              <a:rPr lang="en" dirty="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Source for Passages: 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Wikipedia and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WikiNews</a:t>
            </a:r>
            <a:endParaRPr dirty="0" err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914400" lvl="1" indent="-317500">
              <a:buClr>
                <a:srgbClr val="B45F06"/>
              </a:buClr>
              <a:buSzPts val="1400"/>
              <a:buFont typeface="Dosis"/>
              <a:buChar char="○"/>
            </a:pPr>
            <a:r>
              <a:rPr lang="en" dirty="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Training Samples: </a:t>
            </a:r>
            <a:r>
              <a:rPr lang="en" dirty="0">
                <a:latin typeface="Dosis"/>
                <a:ea typeface="Dosis"/>
                <a:cs typeface="Dosis"/>
                <a:sym typeface="Dosis"/>
              </a:rPr>
              <a:t>125 User Queries with 25 ISQs per Query  (125 * 25 = 3,125 Query-Question Pair)</a:t>
            </a:r>
            <a:endParaRPr dirty="0">
              <a:latin typeface="Dosis"/>
              <a:ea typeface="Dosis"/>
              <a:cs typeface="Dosis"/>
              <a:sym typeface="Dosi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Dosis"/>
              <a:buChar char="○"/>
            </a:pPr>
            <a:r>
              <a:rPr lang="en" dirty="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Testing Samples: 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33 User Queries with 25 ISQs per Query</a:t>
            </a:r>
            <a:endParaRPr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Dosis"/>
              <a:buChar char="○"/>
            </a:pPr>
            <a:r>
              <a:rPr lang="en" dirty="0" err="1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ConceptNet</a:t>
            </a:r>
            <a:r>
              <a:rPr lang="en" dirty="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 KG hit percentage: 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38.5%</a:t>
            </a:r>
            <a:endParaRPr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Dosis"/>
              <a:buChar char="●"/>
            </a:pPr>
            <a:r>
              <a:rPr lang="en" b="1" dirty="0">
                <a:latin typeface="Dosis"/>
                <a:ea typeface="Dosis"/>
                <a:cs typeface="Dosis"/>
                <a:sym typeface="Dosis"/>
              </a:rPr>
              <a:t>Question Answer Meaning Representation (QAMR)</a:t>
            </a:r>
            <a:r>
              <a:rPr lang="en" dirty="0"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dirty="0">
                <a:solidFill>
                  <a:srgbClr val="1155CC"/>
                </a:solidFill>
                <a:latin typeface="Dosis"/>
                <a:ea typeface="Dosis"/>
                <a:cs typeface="Dosis"/>
                <a:sym typeface="Dosis"/>
              </a:rPr>
              <a:t>(Michael et al. 2018)</a:t>
            </a:r>
            <a:endParaRPr dirty="0">
              <a:solidFill>
                <a:srgbClr val="1155CC"/>
              </a:solidFill>
              <a:latin typeface="Dosis"/>
              <a:ea typeface="Dosis"/>
              <a:cs typeface="Dosis"/>
              <a:sym typeface="Dosi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Dosis"/>
              <a:buChar char="○"/>
            </a:pPr>
            <a:r>
              <a:rPr lang="en" dirty="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Source for Passages: </a:t>
            </a:r>
            <a:r>
              <a:rPr lang="en" dirty="0" err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WikiNews</a:t>
            </a:r>
            <a:endParaRPr dirty="0" err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Dosis"/>
              <a:buChar char="○"/>
            </a:pPr>
            <a:r>
              <a:rPr lang="en" dirty="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Training Samples: 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395 User Queries with 63 ISQs per Query</a:t>
            </a:r>
            <a:endParaRPr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Dosis"/>
              <a:buChar char="○"/>
            </a:pPr>
            <a:r>
              <a:rPr lang="en" dirty="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Testing Samples: 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39 User Queries with 68 ISQs per Query</a:t>
            </a:r>
            <a:endParaRPr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Dosis"/>
              <a:buChar char="○"/>
            </a:pPr>
            <a:r>
              <a:rPr lang="en" dirty="0" err="1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ConceptNet</a:t>
            </a:r>
            <a:r>
              <a:rPr lang="en" dirty="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 KG hit percentage: 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35.5%</a:t>
            </a:r>
            <a:endParaRPr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Dosis"/>
              <a:buChar char="●"/>
            </a:pPr>
            <a:r>
              <a:rPr lang="en" b="1" dirty="0">
                <a:latin typeface="Dosis"/>
                <a:ea typeface="Dosis"/>
                <a:cs typeface="Dosis"/>
                <a:sym typeface="Dosis"/>
              </a:rPr>
              <a:t>Facebook Curiosity</a:t>
            </a:r>
            <a:r>
              <a:rPr lang="en" dirty="0"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b="1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(FBC) </a:t>
            </a:r>
            <a:r>
              <a:rPr lang="en" dirty="0">
                <a:solidFill>
                  <a:srgbClr val="1155CC"/>
                </a:solidFill>
                <a:latin typeface="Dosis"/>
                <a:ea typeface="Dosis"/>
                <a:cs typeface="Dosis"/>
                <a:sym typeface="Dosis"/>
              </a:rPr>
              <a:t>(Rodriguez et al. 2020)</a:t>
            </a:r>
            <a:endParaRPr dirty="0">
              <a:solidFill>
                <a:srgbClr val="1155CC"/>
              </a:solidFill>
              <a:latin typeface="Dosis"/>
              <a:ea typeface="Dosis"/>
              <a:cs typeface="Dosis"/>
              <a:sym typeface="Dosi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Dosis"/>
              <a:buChar char="○"/>
            </a:pPr>
            <a:r>
              <a:rPr lang="en" dirty="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Source for Passages: 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Geographic Wikipedia</a:t>
            </a:r>
            <a:endParaRPr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Dosis"/>
              <a:buChar char="○"/>
            </a:pPr>
            <a:r>
              <a:rPr lang="en" dirty="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Training Samples: 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8489 User Queries with 6 ISQs per Query</a:t>
            </a:r>
            <a:endParaRPr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Dosis"/>
              <a:buChar char="○"/>
            </a:pPr>
            <a:r>
              <a:rPr lang="en" dirty="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Testing Samples: 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2729 User Queries with 8 ISQs per Query</a:t>
            </a:r>
            <a:endParaRPr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Dosis"/>
              <a:buChar char="○"/>
            </a:pPr>
            <a:r>
              <a:rPr lang="en" dirty="0" err="1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ConceptNet</a:t>
            </a:r>
            <a:r>
              <a:rPr lang="en" dirty="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 KG hit percentage: 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50%</a:t>
            </a:r>
            <a:endParaRPr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Dosis"/>
              <a:buChar char="●"/>
            </a:pPr>
            <a:r>
              <a:rPr lang="en" b="1" dirty="0">
                <a:latin typeface="Dosis"/>
                <a:ea typeface="Dosis"/>
                <a:cs typeface="Dosis"/>
                <a:sym typeface="Dosis"/>
              </a:rPr>
              <a:t>Conversational Assistance Track Dataset (CAsT-19)</a:t>
            </a:r>
            <a:r>
              <a:rPr lang="en" dirty="0"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dirty="0">
                <a:solidFill>
                  <a:srgbClr val="1155CC"/>
                </a:solidFill>
                <a:latin typeface="Dosis"/>
                <a:ea typeface="Dosis"/>
                <a:cs typeface="Dosis"/>
                <a:sym typeface="Dosis"/>
              </a:rPr>
              <a:t>(Dalton et al. 2020) </a:t>
            </a:r>
            <a:r>
              <a:rPr lang="en" dirty="0">
                <a:solidFill>
                  <a:srgbClr val="980000"/>
                </a:solidFill>
                <a:latin typeface="Dosis"/>
                <a:ea typeface="Dosis"/>
                <a:cs typeface="Dosis"/>
                <a:sym typeface="Dosis"/>
              </a:rPr>
              <a:t>[ Dataset only to test ISEEQ, train and test merged)</a:t>
            </a:r>
            <a:endParaRPr dirty="0">
              <a:solidFill>
                <a:srgbClr val="98000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Dosis"/>
              <a:buChar char="○"/>
            </a:pPr>
            <a:r>
              <a:rPr lang="en" dirty="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Source for Passages: 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Microsoft MARCO (</a:t>
            </a:r>
            <a:r>
              <a:rPr lang="en" dirty="0">
                <a:solidFill>
                  <a:schemeClr val="dk1"/>
                </a:solidFill>
                <a:highlight>
                  <a:srgbClr val="FFF2CC"/>
                </a:highlight>
                <a:latin typeface="Dosis"/>
                <a:ea typeface="Dosis"/>
                <a:cs typeface="Dosis"/>
                <a:sym typeface="Dosis"/>
              </a:rPr>
              <a:t>https://microsoft.github.io/msmarco/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)</a:t>
            </a:r>
            <a:endParaRPr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Dosis"/>
              <a:buChar char="○"/>
            </a:pPr>
            <a:r>
              <a:rPr lang="en" dirty="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Training Samples: 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30 User Queries with 9 ISQs per Query</a:t>
            </a:r>
            <a:endParaRPr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Dosis"/>
              <a:buChar char="○"/>
            </a:pPr>
            <a:r>
              <a:rPr lang="en" dirty="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Testing Samples: 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50 User Queries with 10 ISQs per Query</a:t>
            </a:r>
            <a:endParaRPr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Font typeface="Dosis"/>
              <a:buChar char="○"/>
            </a:pPr>
            <a:r>
              <a:rPr lang="en" dirty="0" err="1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ConceptNet</a:t>
            </a:r>
            <a:r>
              <a:rPr lang="en" dirty="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 KG hit percentage: </a:t>
            </a:r>
            <a:r>
              <a:rPr lang="en" dirty="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57%</a:t>
            </a:r>
            <a:endParaRPr dirty="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66" name="Google Shape;366;p25"/>
          <p:cNvSpPr txBox="1"/>
          <p:nvPr/>
        </p:nvSpPr>
        <p:spPr>
          <a:xfrm>
            <a:off x="5770450" y="1903900"/>
            <a:ext cx="330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Dosis"/>
                <a:ea typeface="Dosis"/>
                <a:cs typeface="Dosis"/>
                <a:sym typeface="Dosis"/>
              </a:rPr>
              <a:t>Download Datasets:</a:t>
            </a:r>
            <a:endParaRPr b="1"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2CC"/>
                </a:highlight>
                <a:latin typeface="Dosis"/>
                <a:ea typeface="Dosis"/>
                <a:cs typeface="Dosis"/>
                <a:sym typeface="Dosis"/>
              </a:rPr>
              <a:t>https://github.com/manasgaur/AAAI-22</a:t>
            </a:r>
            <a:endParaRPr>
              <a:highlight>
                <a:srgbClr val="FFF2CC"/>
              </a:highlight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5A01D9-AA59-4A15-AD1A-A00A658926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6"/>
          <p:cNvSpPr txBox="1"/>
          <p:nvPr/>
        </p:nvSpPr>
        <p:spPr>
          <a:xfrm>
            <a:off x="0" y="0"/>
            <a:ext cx="73551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Evaluation Metrics for</a:t>
            </a:r>
            <a:r>
              <a:rPr lang="en" sz="3100" b="1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 ISEEQ </a:t>
            </a:r>
            <a:endParaRPr sz="3100"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72" name="Google Shape;372;p26"/>
          <p:cNvSpPr txBox="1"/>
          <p:nvPr/>
        </p:nvSpPr>
        <p:spPr>
          <a:xfrm>
            <a:off x="0" y="592175"/>
            <a:ext cx="90678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sis"/>
                <a:ea typeface="Dosis"/>
                <a:cs typeface="Dosis"/>
                <a:sym typeface="Dosis"/>
              </a:rPr>
              <a:t>In </a:t>
            </a:r>
            <a:r>
              <a:rPr lang="en" sz="1500" b="1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ISEEQ </a:t>
            </a:r>
            <a:r>
              <a:rPr lang="en" sz="15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two components were evaluated (a) KPR and (2) Question Generator</a:t>
            </a:r>
            <a:endParaRPr sz="15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KPR Evaluation Metrics:</a:t>
            </a:r>
            <a:endParaRPr sz="1500" b="1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osis"/>
              <a:buAutoNum type="alphaLcParenBoth"/>
            </a:pPr>
            <a:r>
              <a:rPr lang="en" sz="15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Hit Rate on top 10 retrieved passages </a:t>
            </a:r>
            <a:r>
              <a:rPr lang="en" sz="1500">
                <a:solidFill>
                  <a:srgbClr val="1155CC"/>
                </a:solidFill>
                <a:latin typeface="Dosis"/>
                <a:ea typeface="Dosis"/>
                <a:cs typeface="Dosis"/>
                <a:sym typeface="Dosis"/>
              </a:rPr>
              <a:t>(HR@10)</a:t>
            </a:r>
            <a:endParaRPr sz="1500">
              <a:solidFill>
                <a:srgbClr val="1155CC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osis"/>
              <a:buAutoNum type="alphaLcParenBoth"/>
            </a:pPr>
            <a:r>
              <a:rPr lang="en" sz="15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Hit Rate on top 20 retrieved passages </a:t>
            </a:r>
            <a:r>
              <a:rPr lang="en" sz="1500">
                <a:solidFill>
                  <a:srgbClr val="1155CC"/>
                </a:solidFill>
                <a:latin typeface="Dosis"/>
                <a:ea typeface="Dosis"/>
                <a:cs typeface="Dosis"/>
                <a:sym typeface="Dosis"/>
              </a:rPr>
              <a:t>(HR@20)</a:t>
            </a:r>
            <a:endParaRPr sz="1500">
              <a:solidFill>
                <a:srgbClr val="1155CC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osis"/>
              <a:buAutoNum type="alphaLcParenBoth"/>
            </a:pPr>
            <a:r>
              <a:rPr lang="en" sz="15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Mean Average Precision over all diverse and varied length queries </a:t>
            </a:r>
            <a:r>
              <a:rPr lang="en" sz="1500">
                <a:solidFill>
                  <a:srgbClr val="1155CC"/>
                </a:solidFill>
                <a:latin typeface="Dosis"/>
                <a:ea typeface="Dosis"/>
                <a:cs typeface="Dosis"/>
                <a:sym typeface="Dosis"/>
              </a:rPr>
              <a:t>(MAP)</a:t>
            </a:r>
            <a:endParaRPr sz="15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73" name="Google Shape;373;p26"/>
          <p:cNvSpPr txBox="1"/>
          <p:nvPr/>
        </p:nvSpPr>
        <p:spPr>
          <a:xfrm>
            <a:off x="-46050" y="2197875"/>
            <a:ext cx="90903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Dosis"/>
                <a:ea typeface="Dosis"/>
                <a:cs typeface="Dosis"/>
                <a:sym typeface="Dosis"/>
              </a:rPr>
              <a:t>Question Generator Evaluation Metrics:</a:t>
            </a:r>
            <a:endParaRPr sz="1500" b="1">
              <a:latin typeface="Dosis"/>
              <a:ea typeface="Dosis"/>
              <a:cs typeface="Dosis"/>
              <a:sym typeface="Dosi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osis"/>
              <a:buAutoNum type="alphaLcParenBoth"/>
            </a:pPr>
            <a:r>
              <a:rPr lang="en" sz="1500">
                <a:latin typeface="Dosis"/>
                <a:ea typeface="Dosis"/>
                <a:cs typeface="Dosis"/>
                <a:sym typeface="Dosis"/>
              </a:rPr>
              <a:t>Rouge-L  </a:t>
            </a:r>
            <a:r>
              <a:rPr lang="en" sz="1500" b="1">
                <a:latin typeface="Dosis"/>
                <a:ea typeface="Dosis"/>
                <a:cs typeface="Dosis"/>
                <a:sym typeface="Dosis"/>
              </a:rPr>
              <a:t>(R-L)</a:t>
            </a:r>
            <a:r>
              <a:rPr lang="en" sz="1500">
                <a:latin typeface="Dosis"/>
                <a:ea typeface="Dosis"/>
                <a:cs typeface="Dosis"/>
                <a:sym typeface="Dosis"/>
              </a:rPr>
              <a:t> : </a:t>
            </a:r>
            <a:r>
              <a:rPr lang="en" sz="150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ISEEQ atleast generate questions on the entities in user query</a:t>
            </a:r>
            <a:endParaRPr sz="1500">
              <a:solidFill>
                <a:srgbClr val="B45F0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osis"/>
              <a:buAutoNum type="alphaLcParenBoth"/>
            </a:pPr>
            <a:r>
              <a:rPr lang="en" sz="1500">
                <a:latin typeface="Dosis"/>
                <a:ea typeface="Dosis"/>
                <a:cs typeface="Dosis"/>
                <a:sym typeface="Dosis"/>
              </a:rPr>
              <a:t>BLEURT </a:t>
            </a:r>
            <a:r>
              <a:rPr lang="en" sz="1500" b="1">
                <a:latin typeface="Dosis"/>
                <a:ea typeface="Dosis"/>
                <a:cs typeface="Dosis"/>
                <a:sym typeface="Dosis"/>
              </a:rPr>
              <a:t>(BRT)</a:t>
            </a:r>
            <a:r>
              <a:rPr lang="en" sz="1500">
                <a:latin typeface="Dosis"/>
                <a:ea typeface="Dosis"/>
                <a:cs typeface="Dosis"/>
                <a:sym typeface="Dosis"/>
              </a:rPr>
              <a:t> : </a:t>
            </a:r>
            <a:r>
              <a:rPr lang="en" sz="150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measure preservation of syntactic context, semantics, and legibility of generated question to human understanding.</a:t>
            </a:r>
            <a:r>
              <a:rPr lang="en" sz="1500"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500">
                <a:solidFill>
                  <a:srgbClr val="1155CC"/>
                </a:solidFill>
                <a:latin typeface="Dosis"/>
                <a:ea typeface="Dosis"/>
                <a:cs typeface="Dosis"/>
                <a:sym typeface="Dosis"/>
              </a:rPr>
              <a:t>(Sellam, Das, and Parikh, 2020)</a:t>
            </a:r>
            <a:endParaRPr sz="1500">
              <a:solidFill>
                <a:srgbClr val="1155CC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osis"/>
              <a:buAutoNum type="alphaLcParenBoth"/>
            </a:pPr>
            <a:r>
              <a:rPr lang="en" sz="15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BERTScore </a:t>
            </a:r>
            <a:r>
              <a:rPr lang="en" sz="1500" b="1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(BScore)</a:t>
            </a:r>
            <a:r>
              <a:rPr lang="en" sz="15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: </a:t>
            </a:r>
            <a:r>
              <a:rPr lang="en" sz="150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ISEEQ also generate questions with entities related to entities in user query </a:t>
            </a:r>
            <a:r>
              <a:rPr lang="en" sz="1500">
                <a:solidFill>
                  <a:srgbClr val="1155CC"/>
                </a:solidFill>
                <a:latin typeface="Dosis"/>
                <a:ea typeface="Dosis"/>
                <a:cs typeface="Dosis"/>
                <a:sym typeface="Dosis"/>
              </a:rPr>
              <a:t>(Zhang et al. 2019)</a:t>
            </a:r>
            <a:endParaRPr sz="1500">
              <a:solidFill>
                <a:srgbClr val="1155CC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osis"/>
              <a:buAutoNum type="alphaLcParenBoth"/>
            </a:pPr>
            <a:r>
              <a:rPr lang="en" sz="1500">
                <a:solidFill>
                  <a:schemeClr val="dk1"/>
                </a:solidFill>
                <a:highlight>
                  <a:srgbClr val="FFF2CC"/>
                </a:highlight>
                <a:latin typeface="Dosis"/>
                <a:ea typeface="Dosis"/>
                <a:cs typeface="Dosis"/>
                <a:sym typeface="Dosis"/>
              </a:rPr>
              <a:t>Semantic Relations </a:t>
            </a:r>
            <a:r>
              <a:rPr lang="en" sz="1500" b="1">
                <a:solidFill>
                  <a:schemeClr val="dk1"/>
                </a:solidFill>
                <a:highlight>
                  <a:srgbClr val="FFF2CC"/>
                </a:highlight>
                <a:latin typeface="Dosis"/>
                <a:ea typeface="Dosis"/>
                <a:cs typeface="Dosis"/>
                <a:sym typeface="Dosis"/>
              </a:rPr>
              <a:t>(SR*)</a:t>
            </a:r>
            <a:r>
              <a:rPr lang="en" sz="1500">
                <a:solidFill>
                  <a:schemeClr val="dk1"/>
                </a:solidFill>
                <a:highlight>
                  <a:srgbClr val="FFF2CC"/>
                </a:highlight>
                <a:latin typeface="Dosis"/>
                <a:ea typeface="Dosis"/>
                <a:cs typeface="Dosis"/>
                <a:sym typeface="Dosis"/>
              </a:rPr>
              <a:t>:</a:t>
            </a:r>
            <a:r>
              <a:rPr lang="en" sz="1500">
                <a:solidFill>
                  <a:srgbClr val="1155CC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50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SR in the generations is computed across all pairs using RoBERTa pretrained on semantic similarity tasks. </a:t>
            </a:r>
            <a:endParaRPr sz="1500">
              <a:solidFill>
                <a:srgbClr val="B45F0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Dosis"/>
              <a:buAutoNum type="alphaLcParenBoth"/>
            </a:pPr>
            <a:r>
              <a:rPr lang="en" sz="1500">
                <a:solidFill>
                  <a:srgbClr val="1155CC"/>
                </a:solidFill>
                <a:highlight>
                  <a:srgbClr val="FFF2CC"/>
                </a:highlight>
                <a:latin typeface="Dosis"/>
                <a:ea typeface="Dosis"/>
                <a:cs typeface="Dosis"/>
                <a:sym typeface="Dosis"/>
              </a:rPr>
              <a:t>L</a:t>
            </a:r>
            <a:r>
              <a:rPr lang="en" sz="1500">
                <a:solidFill>
                  <a:schemeClr val="dk1"/>
                </a:solidFill>
                <a:highlight>
                  <a:srgbClr val="FFF2CC"/>
                </a:highlight>
                <a:latin typeface="Dosis"/>
                <a:ea typeface="Dosis"/>
                <a:cs typeface="Dosis"/>
                <a:sym typeface="Dosis"/>
              </a:rPr>
              <a:t>ogical Coherence </a:t>
            </a:r>
            <a:r>
              <a:rPr lang="en" sz="1500" b="1">
                <a:solidFill>
                  <a:schemeClr val="dk1"/>
                </a:solidFill>
                <a:highlight>
                  <a:srgbClr val="FFF2CC"/>
                </a:highlight>
                <a:latin typeface="Dosis"/>
                <a:ea typeface="Dosis"/>
                <a:cs typeface="Dosis"/>
                <a:sym typeface="Dosis"/>
              </a:rPr>
              <a:t>(LC**)</a:t>
            </a:r>
            <a:r>
              <a:rPr lang="en" sz="1500">
                <a:solidFill>
                  <a:schemeClr val="dk1"/>
                </a:solidFill>
                <a:highlight>
                  <a:srgbClr val="FFF2CC"/>
                </a:highlight>
                <a:latin typeface="Dosis"/>
                <a:ea typeface="Dosis"/>
                <a:cs typeface="Dosis"/>
                <a:sym typeface="Dosis"/>
              </a:rPr>
              <a:t>:</a:t>
            </a:r>
            <a:r>
              <a:rPr lang="en" sz="15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50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LC between Q</a:t>
            </a:r>
            <a:r>
              <a:rPr lang="en" sz="1500" baseline="3000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p+1</a:t>
            </a:r>
            <a:r>
              <a:rPr lang="en" sz="150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 and Q</a:t>
            </a:r>
            <a:r>
              <a:rPr lang="en" sz="1500" baseline="3000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1:p</a:t>
            </a:r>
            <a:r>
              <a:rPr lang="en" sz="150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 is computed from counting the labels predicted as “entailment” by RoBERTa pre-trained on SNLI dataset.</a:t>
            </a:r>
            <a:endParaRPr sz="1500">
              <a:solidFill>
                <a:srgbClr val="B45F0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74" name="Google Shape;374;p26"/>
          <p:cNvSpPr txBox="1"/>
          <p:nvPr/>
        </p:nvSpPr>
        <p:spPr>
          <a:xfrm>
            <a:off x="98500" y="4739850"/>
            <a:ext cx="8912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venir"/>
                <a:ea typeface="Avenir"/>
                <a:cs typeface="Avenir"/>
                <a:sym typeface="Avenir"/>
              </a:rPr>
              <a:t>*</a:t>
            </a:r>
            <a:r>
              <a:rPr lang="en" sz="9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3"/>
              </a:rPr>
              <a:t>https://huggingface.co/textattack/roberta-base-STS-B</a:t>
            </a:r>
            <a:endParaRPr sz="9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Avenir"/>
                <a:ea typeface="Avenir"/>
                <a:cs typeface="Avenir"/>
                <a:sym typeface="Avenir"/>
              </a:rPr>
              <a:t>** </a:t>
            </a:r>
            <a:r>
              <a:rPr lang="en" sz="9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4"/>
              </a:rPr>
              <a:t>https://paperswithcode.com/lib/allennlp/roberta-snli</a:t>
            </a:r>
            <a:endParaRPr sz="9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5039EE-E72B-493F-83DC-9A299C1D94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7"/>
          <p:cNvSpPr txBox="1"/>
          <p:nvPr/>
        </p:nvSpPr>
        <p:spPr>
          <a:xfrm>
            <a:off x="0" y="0"/>
            <a:ext cx="73551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Quantitative Evaluation on ISEEQ (KPR) </a:t>
            </a:r>
            <a:endParaRPr sz="3100"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380" name="Google Shape;380;p27"/>
          <p:cNvSpPr txBox="1"/>
          <p:nvPr/>
        </p:nvSpPr>
        <p:spPr>
          <a:xfrm>
            <a:off x="224550" y="4612250"/>
            <a:ext cx="8536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381" name="Google Shape;3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025" y="753700"/>
            <a:ext cx="3758301" cy="123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27"/>
          <p:cNvSpPr txBox="1"/>
          <p:nvPr/>
        </p:nvSpPr>
        <p:spPr>
          <a:xfrm>
            <a:off x="202575" y="2020675"/>
            <a:ext cx="4179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C343D"/>
                </a:solidFill>
                <a:latin typeface="Dosis"/>
                <a:ea typeface="Dosis"/>
                <a:cs typeface="Dosis"/>
                <a:sym typeface="Dosis"/>
              </a:rPr>
              <a:t>Evaluating KPR.</a:t>
            </a:r>
            <a:r>
              <a:rPr lang="en"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ECE: </a:t>
            </a:r>
            <a:r>
              <a:rPr lang="en">
                <a:solidFill>
                  <a:srgbClr val="0C343D"/>
                </a:solidFill>
                <a:latin typeface="Dosis"/>
                <a:ea typeface="Dosis"/>
                <a:cs typeface="Dosis"/>
                <a:sym typeface="Dosis"/>
              </a:rPr>
              <a:t>Electra Cross Encoder,</a:t>
            </a:r>
            <a:r>
              <a:rPr lang="en"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(*)</a:t>
            </a:r>
            <a:r>
              <a:rPr lang="en">
                <a:solidFill>
                  <a:srgbClr val="0C343D"/>
                </a:solidFill>
                <a:latin typeface="Dosis"/>
                <a:ea typeface="Dosis"/>
                <a:cs typeface="Dosis"/>
                <a:sym typeface="Dosis"/>
              </a:rPr>
              <a:t>: variant of</a:t>
            </a:r>
            <a:r>
              <a:rPr lang="en"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>
                <a:solidFill>
                  <a:srgbClr val="1155CC"/>
                </a:solidFill>
                <a:latin typeface="Dosis"/>
                <a:ea typeface="Dosis"/>
                <a:cs typeface="Dosis"/>
                <a:sym typeface="Dosis"/>
              </a:rPr>
              <a:t>Clark et al. 2019. </a:t>
            </a:r>
            <a:r>
              <a:rPr lang="en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DPR</a:t>
            </a:r>
            <a:r>
              <a:rPr lang="en">
                <a:latin typeface="Dosis"/>
                <a:ea typeface="Dosis"/>
                <a:cs typeface="Dosis"/>
                <a:sym typeface="Dosis"/>
              </a:rPr>
              <a:t>: </a:t>
            </a:r>
            <a:r>
              <a:rPr lang="en">
                <a:solidFill>
                  <a:srgbClr val="0C343D"/>
                </a:solidFill>
                <a:latin typeface="Dosis"/>
                <a:ea typeface="Dosis"/>
                <a:cs typeface="Dosis"/>
                <a:sym typeface="Dosis"/>
              </a:rPr>
              <a:t>Dense Passage Retrieval</a:t>
            </a:r>
            <a:endParaRPr>
              <a:solidFill>
                <a:srgbClr val="0C343D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83" name="Google Shape;383;p27"/>
          <p:cNvSpPr txBox="1"/>
          <p:nvPr/>
        </p:nvSpPr>
        <p:spPr>
          <a:xfrm>
            <a:off x="406400" y="2884525"/>
            <a:ext cx="86082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Dosis"/>
              <a:buAutoNum type="arabicPeriod"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In terms of </a:t>
            </a:r>
            <a:r>
              <a:rPr lang="en" b="1">
                <a:latin typeface="Dosis"/>
                <a:ea typeface="Dosis"/>
                <a:cs typeface="Dosis"/>
                <a:sym typeface="Dosis"/>
              </a:rPr>
              <a:t>Relevant Passages</a:t>
            </a:r>
            <a:r>
              <a:rPr lang="en">
                <a:latin typeface="Dosis"/>
                <a:ea typeface="Dosis"/>
                <a:cs typeface="Dosis"/>
                <a:sym typeface="Dosis"/>
              </a:rPr>
              <a:t> retrieved KPR (entities in ConceptNet KG </a:t>
            </a:r>
            <a:r>
              <a:rPr lang="en" b="1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(k</a:t>
            </a:r>
            <a:r>
              <a:rPr lang="en" b="1" baseline="-2500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d</a:t>
            </a:r>
            <a:r>
              <a:rPr lang="en" b="1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)</a:t>
            </a:r>
            <a:r>
              <a:rPr lang="en" b="1"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>
                <a:latin typeface="Dosis"/>
                <a:ea typeface="Dosis"/>
                <a:cs typeface="Dosis"/>
                <a:sym typeface="Dosis"/>
              </a:rPr>
              <a:t>and Noun Phrases </a:t>
            </a:r>
            <a:r>
              <a:rPr lang="en" b="1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(e</a:t>
            </a:r>
            <a:r>
              <a:rPr lang="en" b="1" baseline="-2500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d</a:t>
            </a:r>
            <a:r>
              <a:rPr lang="en" b="1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)</a:t>
            </a:r>
            <a:r>
              <a:rPr lang="en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)</a:t>
            </a:r>
            <a:r>
              <a:rPr lang="en" b="1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>
                <a:latin typeface="Dosis"/>
                <a:ea typeface="Dosis"/>
                <a:cs typeface="Dosis"/>
                <a:sym typeface="Dosis"/>
              </a:rPr>
              <a:t>outperformed Dense Passage Retrieval. (d: description) </a:t>
            </a:r>
            <a:endParaRPr>
              <a:latin typeface="Dosis"/>
              <a:ea typeface="Dosis"/>
              <a:cs typeface="Dosis"/>
              <a:sym typeface="Dosi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Dosis"/>
              <a:buAutoNum type="arabicPeriod"/>
            </a:pPr>
            <a:r>
              <a:rPr lang="en">
                <a:solidFill>
                  <a:srgbClr val="980000"/>
                </a:solidFill>
                <a:latin typeface="Dosis"/>
                <a:ea typeface="Dosis"/>
                <a:cs typeface="Dosis"/>
                <a:sym typeface="Dosis"/>
              </a:rPr>
              <a:t>[left] :</a:t>
            </a:r>
            <a:r>
              <a:rPr lang="en">
                <a:latin typeface="Dosis"/>
                <a:ea typeface="Dosis"/>
                <a:cs typeface="Dosis"/>
                <a:sym typeface="Dosis"/>
              </a:rPr>
              <a:t> Majority of the questions per query in QAMR were </a:t>
            </a:r>
            <a:r>
              <a:rPr lang="en" b="1">
                <a:latin typeface="Dosis"/>
                <a:ea typeface="Dosis"/>
                <a:cs typeface="Dosis"/>
                <a:sym typeface="Dosis"/>
              </a:rPr>
              <a:t>about the entities</a:t>
            </a:r>
            <a:r>
              <a:rPr lang="en">
                <a:latin typeface="Dosis"/>
                <a:ea typeface="Dosis"/>
                <a:cs typeface="Dosis"/>
                <a:sym typeface="Dosis"/>
              </a:rPr>
              <a:t> in the query. Thus, KPR outperformed baselines</a:t>
            </a:r>
            <a:endParaRPr>
              <a:latin typeface="Dosis"/>
              <a:ea typeface="Dosis"/>
              <a:cs typeface="Dosis"/>
              <a:sym typeface="Dosi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Dosis"/>
              <a:buAutoNum type="arabicPeriod"/>
            </a:pPr>
            <a:r>
              <a:rPr lang="en">
                <a:solidFill>
                  <a:srgbClr val="980000"/>
                </a:solidFill>
                <a:latin typeface="Dosis"/>
                <a:ea typeface="Dosis"/>
                <a:cs typeface="Dosis"/>
                <a:sym typeface="Dosis"/>
              </a:rPr>
              <a:t>[right]:</a:t>
            </a:r>
            <a:r>
              <a:rPr lang="en">
                <a:latin typeface="Dosis"/>
                <a:ea typeface="Dosis"/>
                <a:cs typeface="Dosis"/>
                <a:sym typeface="Dosis"/>
              </a:rPr>
              <a:t> 269 (30 Queries and 9 questions per query) is the size of the CAST-19 train set. KPR covered the train set but left </a:t>
            </a:r>
            <a:r>
              <a:rPr lang="en" b="1">
                <a:latin typeface="Dosis"/>
                <a:ea typeface="Dosis"/>
                <a:cs typeface="Dosis"/>
                <a:sym typeface="Dosis"/>
              </a:rPr>
              <a:t>16 %</a:t>
            </a:r>
            <a:r>
              <a:rPr lang="en">
                <a:latin typeface="Dosis"/>
                <a:ea typeface="Dosis"/>
                <a:cs typeface="Dosis"/>
                <a:sym typeface="Dosis"/>
              </a:rPr>
              <a:t> of the queries in test set (479 is the size of test set). </a:t>
            </a:r>
            <a:endParaRPr>
              <a:latin typeface="Dosis"/>
              <a:ea typeface="Dosis"/>
              <a:cs typeface="Dosis"/>
              <a:sym typeface="Dosi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Dosis"/>
              <a:buAutoNum type="arabicPeriod"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For this evaluation, KPR retrieved and ranked the passages in batches of </a:t>
            </a:r>
            <a:r>
              <a:rPr lang="en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5K, 10K, 25K, and 50K</a:t>
            </a:r>
            <a:endParaRPr>
              <a:solidFill>
                <a:srgbClr val="B45F0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Dosis"/>
              <a:buAutoNum type="arabicPeriod"/>
            </a:pPr>
            <a:r>
              <a:rPr lang="en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KPR retrieved and ranked much less passages than other methods.</a:t>
            </a:r>
            <a:r>
              <a:rPr lang="en">
                <a:latin typeface="Dosis"/>
                <a:ea typeface="Dosis"/>
                <a:cs typeface="Dosis"/>
                <a:sym typeface="Dosis"/>
              </a:rPr>
              <a:t> This gave speed to </a:t>
            </a:r>
            <a:r>
              <a:rPr lang="en" sz="1600" b="1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ISEEQ</a:t>
            </a:r>
            <a:endParaRPr sz="1600" b="1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384" name="Google Shape;384;p27"/>
          <p:cNvPicPr preferRelativeResize="0"/>
          <p:nvPr/>
        </p:nvPicPr>
        <p:blipFill rotWithShape="1">
          <a:blip r:embed="rId4">
            <a:alphaModFix/>
          </a:blip>
          <a:srcRect t="12426"/>
          <a:stretch/>
        </p:blipFill>
        <p:spPr>
          <a:xfrm>
            <a:off x="4504700" y="669775"/>
            <a:ext cx="4256650" cy="140225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27"/>
          <p:cNvSpPr txBox="1"/>
          <p:nvPr/>
        </p:nvSpPr>
        <p:spPr>
          <a:xfrm>
            <a:off x="4678875" y="2020675"/>
            <a:ext cx="4179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C343D"/>
                </a:solidFill>
                <a:latin typeface="Dosis"/>
                <a:ea typeface="Dosis"/>
                <a:cs typeface="Dosis"/>
                <a:sym typeface="Dosis"/>
              </a:rPr>
              <a:t>Performance of KPR on MS-MARCO passages while retrieving atleast one passage per query in CAsT-19</a:t>
            </a:r>
            <a:endParaRPr>
              <a:solidFill>
                <a:srgbClr val="0C343D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A760290-3EA7-4917-9CA3-DC14217531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8"/>
          <p:cNvSpPr txBox="1"/>
          <p:nvPr/>
        </p:nvSpPr>
        <p:spPr>
          <a:xfrm>
            <a:off x="0" y="0"/>
            <a:ext cx="73551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Quantitative Evaluation on ISEEQ (Question Generator) </a:t>
            </a:r>
            <a:endParaRPr sz="3100" b="1"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391" name="Google Shape;3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7150" y="806500"/>
            <a:ext cx="5460551" cy="2691625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28"/>
          <p:cNvSpPr txBox="1"/>
          <p:nvPr/>
        </p:nvSpPr>
        <p:spPr>
          <a:xfrm>
            <a:off x="3371075" y="3590725"/>
            <a:ext cx="5819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osis"/>
                <a:ea typeface="Dosis"/>
                <a:cs typeface="Dosis"/>
                <a:sym typeface="Dosis"/>
              </a:rPr>
              <a:t>Scores on the test sets of QAMR, QAD, and FBC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393" name="Google Shape;393;p28"/>
          <p:cNvSpPr txBox="1"/>
          <p:nvPr/>
        </p:nvSpPr>
        <p:spPr>
          <a:xfrm>
            <a:off x="-151550" y="1113750"/>
            <a:ext cx="4147976" cy="329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82600" indent="-342900">
              <a:buSzPts val="1400"/>
              <a:buAutoNum type="arabicPeriod"/>
            </a:pPr>
            <a:r>
              <a:rPr lang="en" dirty="0">
                <a:latin typeface="Dosis"/>
                <a:ea typeface="Dosis"/>
                <a:cs typeface="Dosis"/>
                <a:sym typeface="Dosis"/>
              </a:rPr>
              <a:t>Considered baselines were Transformer-based models trained on </a:t>
            </a:r>
            <a:r>
              <a:rPr lang="en" dirty="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Question-Answering Datasets having external passage source. </a:t>
            </a:r>
            <a:endParaRPr lang="en-US">
              <a:solidFill>
                <a:srgbClr val="B45F06"/>
              </a:solidFill>
              <a:latin typeface="Dosis"/>
              <a:ea typeface="Dosis"/>
              <a:cs typeface="Dosis"/>
            </a:endParaRP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>
              <a:latin typeface="Dosis"/>
              <a:ea typeface="Dosis"/>
              <a:cs typeface="Dosis"/>
            </a:endParaRPr>
          </a:p>
          <a:p>
            <a:pPr marL="482600" indent="-342900">
              <a:buSzPts val="1400"/>
              <a:buAutoNum type="arabicPeriod"/>
            </a:pPr>
            <a:r>
              <a:rPr lang="en" dirty="0">
                <a:latin typeface="Dosis"/>
                <a:ea typeface="Dosis"/>
                <a:cs typeface="Dosis"/>
                <a:sym typeface="Dosis"/>
              </a:rPr>
              <a:t>For fair evaluations, </a:t>
            </a:r>
            <a:r>
              <a:rPr lang="en" sz="2000" b="1" dirty="0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ISEEQ</a:t>
            </a:r>
            <a:r>
              <a:rPr lang="en" dirty="0">
                <a:latin typeface="Dosis"/>
                <a:ea typeface="Dosis"/>
                <a:cs typeface="Dosis"/>
                <a:sym typeface="Dosis"/>
              </a:rPr>
              <a:t> model’s performance   was recorded after </a:t>
            </a:r>
            <a:r>
              <a:rPr lang="en" b="1" dirty="0">
                <a:latin typeface="Dosis"/>
                <a:ea typeface="Dosis"/>
                <a:cs typeface="Dosis"/>
                <a:sym typeface="Dosis"/>
              </a:rPr>
              <a:t>KPR</a:t>
            </a:r>
            <a:r>
              <a:rPr lang="en" dirty="0">
                <a:latin typeface="Dosis"/>
                <a:ea typeface="Dosis"/>
                <a:cs typeface="Dosis"/>
                <a:sym typeface="Dosis"/>
              </a:rPr>
              <a:t> has a </a:t>
            </a:r>
          </a:p>
          <a:p>
            <a:pPr marL="139700">
              <a:buSzPts val="1400"/>
            </a:pPr>
            <a:r>
              <a:rPr lang="en" dirty="0">
                <a:latin typeface="Dosis"/>
                <a:ea typeface="Dosis"/>
                <a:cs typeface="Dosis"/>
                <a:sym typeface="Dosis"/>
              </a:rPr>
              <a:t>           stable list of  retrieved passages.</a:t>
            </a:r>
            <a:endParaRPr>
              <a:latin typeface="Dosis"/>
              <a:ea typeface="Dosis"/>
              <a:cs typeface="Dosis"/>
            </a:endParaRPr>
          </a:p>
          <a:p>
            <a:pPr marL="800100" lvl="0" indent="-3429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>
              <a:latin typeface="Dosis"/>
              <a:ea typeface="Dosis"/>
              <a:cs typeface="Dosis"/>
            </a:endParaRPr>
          </a:p>
          <a:p>
            <a:pPr marL="139700">
              <a:buSzPts val="1400"/>
            </a:pPr>
            <a:r>
              <a:rPr lang="en" dirty="0">
                <a:latin typeface="Dosis"/>
                <a:ea typeface="Dosis"/>
                <a:cs typeface="Dosis"/>
                <a:sym typeface="Dosis"/>
              </a:rPr>
              <a:t>3.       Ablation study was performed as follows:</a:t>
            </a:r>
            <a:endParaRPr dirty="0">
              <a:latin typeface="Dosis"/>
              <a:ea typeface="Dosis"/>
              <a:cs typeface="Dosis"/>
            </a:endParaRPr>
          </a:p>
          <a:p>
            <a:pPr marL="939800" lvl="1" indent="-342900" algn="l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AutoNum type="alphaLcParenR"/>
            </a:pPr>
            <a:r>
              <a:rPr lang="en" dirty="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ISQ’s generated from retrieved passages alone</a:t>
            </a:r>
            <a:endParaRPr dirty="0">
              <a:solidFill>
                <a:srgbClr val="B45F06"/>
              </a:solidFill>
              <a:latin typeface="Dosis"/>
              <a:ea typeface="Dosis"/>
              <a:cs typeface="Dosis"/>
            </a:endParaRPr>
          </a:p>
          <a:p>
            <a:pPr marL="939800" lvl="1" indent="-342900">
              <a:buClr>
                <a:srgbClr val="B45F06"/>
              </a:buClr>
              <a:buSzPts val="1400"/>
              <a:buAutoNum type="alphaLcParenR"/>
            </a:pPr>
            <a:r>
              <a:rPr lang="en" dirty="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ISQ’s generated from passages and </a:t>
            </a:r>
            <a:r>
              <a:rPr lang="en" b="1" dirty="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e</a:t>
            </a:r>
            <a:r>
              <a:rPr lang="en" b="1" baseline="-25000" dirty="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d </a:t>
            </a:r>
            <a:r>
              <a:rPr lang="en" dirty="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. </a:t>
            </a:r>
            <a:endParaRPr>
              <a:solidFill>
                <a:srgbClr val="B45F06"/>
              </a:solidFill>
              <a:latin typeface="Dosis"/>
              <a:ea typeface="Dosis"/>
              <a:cs typeface="Dosis"/>
            </a:endParaRPr>
          </a:p>
          <a:p>
            <a:pPr marL="939800" lvl="1" indent="-342900" algn="l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400"/>
              <a:buAutoNum type="alphaLcParenR"/>
            </a:pPr>
            <a:r>
              <a:rPr lang="en" dirty="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ISQ’s generated from passages and concatenated entity set of </a:t>
            </a:r>
            <a:r>
              <a:rPr lang="en" b="1" dirty="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(</a:t>
            </a:r>
            <a:r>
              <a:rPr lang="en" b="1" dirty="0" err="1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k</a:t>
            </a:r>
            <a:r>
              <a:rPr lang="en" b="1" baseline="-25000" dirty="0" err="1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d</a:t>
            </a:r>
            <a:r>
              <a:rPr lang="en" b="1" dirty="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 + e</a:t>
            </a:r>
            <a:r>
              <a:rPr lang="en" b="1" baseline="-25000" dirty="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d </a:t>
            </a:r>
            <a:r>
              <a:rPr lang="en" b="1" dirty="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)</a:t>
            </a:r>
            <a:endParaRPr b="1" dirty="0">
              <a:solidFill>
                <a:srgbClr val="B45F06"/>
              </a:solidFill>
              <a:latin typeface="Dosis"/>
              <a:ea typeface="Dosis"/>
              <a:cs typeface="Dosi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426FC6-D640-4FE4-B224-5EE4C3C4EA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9"/>
          <p:cNvSpPr txBox="1"/>
          <p:nvPr/>
        </p:nvSpPr>
        <p:spPr>
          <a:xfrm>
            <a:off x="0" y="0"/>
            <a:ext cx="73551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ISEEQ </a:t>
            </a:r>
            <a:r>
              <a:rPr lang="en" sz="3100" b="1">
                <a:latin typeface="Amatic SC"/>
                <a:ea typeface="Amatic SC"/>
                <a:cs typeface="Amatic SC"/>
                <a:sym typeface="Amatic SC"/>
              </a:rPr>
              <a:t>On CAST-19</a:t>
            </a:r>
            <a:endParaRPr sz="3100" b="1"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399" name="Google Shape;39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75" y="550175"/>
            <a:ext cx="9039874" cy="255927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29"/>
          <p:cNvSpPr txBox="1"/>
          <p:nvPr/>
        </p:nvSpPr>
        <p:spPr>
          <a:xfrm>
            <a:off x="130150" y="3265600"/>
            <a:ext cx="89202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Dosis"/>
              <a:buChar char="●"/>
            </a:pPr>
            <a:r>
              <a:rPr lang="en" sz="1600">
                <a:latin typeface="Dosis"/>
                <a:ea typeface="Dosis"/>
                <a:cs typeface="Dosis"/>
                <a:sym typeface="Dosis"/>
              </a:rPr>
              <a:t>        </a:t>
            </a:r>
            <a:r>
              <a:rPr lang="en" sz="160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Generated 27% more questions</a:t>
            </a:r>
            <a:r>
              <a:rPr lang="en" sz="1600">
                <a:latin typeface="Dosis"/>
                <a:ea typeface="Dosis"/>
                <a:cs typeface="Dosis"/>
                <a:sym typeface="Dosis"/>
              </a:rPr>
              <a:t> that are semantically similar to ground truth compared to baseline: T5 CANARD model. </a:t>
            </a:r>
            <a:endParaRPr sz="1600">
              <a:latin typeface="Dosis"/>
              <a:ea typeface="Dosis"/>
              <a:cs typeface="Dosis"/>
              <a:sym typeface="Dosi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Dosis"/>
              <a:buChar char="●"/>
            </a:pPr>
            <a:r>
              <a:rPr lang="en" sz="160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Use of KG or contextual information in the form of entities</a:t>
            </a:r>
            <a:r>
              <a:rPr lang="en" sz="1600">
                <a:latin typeface="Dosis"/>
                <a:ea typeface="Dosis"/>
                <a:cs typeface="Dosis"/>
                <a:sym typeface="Dosis"/>
              </a:rPr>
              <a:t> sees a significant boost in the quality of generated questions with minimal set of retrieved passages. </a:t>
            </a:r>
            <a:endParaRPr sz="1600">
              <a:latin typeface="Dosis"/>
              <a:ea typeface="Dosis"/>
              <a:cs typeface="Dosis"/>
              <a:sym typeface="Dosi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Dosis"/>
              <a:buChar char="●"/>
            </a:pPr>
            <a:r>
              <a:rPr lang="en" sz="1600">
                <a:solidFill>
                  <a:srgbClr val="990000"/>
                </a:solidFill>
                <a:latin typeface="Dosis"/>
                <a:ea typeface="Dosis"/>
                <a:cs typeface="Dosis"/>
                <a:sym typeface="Dosis"/>
              </a:rPr>
              <a:t>Without entailment constraints, questions generated by KG triples never made to top-K.</a:t>
            </a:r>
            <a:r>
              <a:rPr lang="en" sz="1600">
                <a:latin typeface="Dosis"/>
                <a:ea typeface="Dosis"/>
                <a:cs typeface="Dosis"/>
                <a:sym typeface="Dosis"/>
              </a:rPr>
              <a:t> Hence performance of          with or without KG triples is same. 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401" name="Google Shape;401;p29"/>
          <p:cNvPicPr preferRelativeResize="0"/>
          <p:nvPr/>
        </p:nvPicPr>
        <p:blipFill rotWithShape="1">
          <a:blip r:embed="rId4">
            <a:alphaModFix/>
          </a:blip>
          <a:srcRect l="31105" t="16359" r="30643" b="24920"/>
          <a:stretch/>
        </p:blipFill>
        <p:spPr>
          <a:xfrm>
            <a:off x="666800" y="3311731"/>
            <a:ext cx="294324" cy="33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29"/>
          <p:cNvPicPr preferRelativeResize="0"/>
          <p:nvPr/>
        </p:nvPicPr>
        <p:blipFill rotWithShape="1">
          <a:blip r:embed="rId4">
            <a:alphaModFix/>
          </a:blip>
          <a:srcRect l="31105" t="16359" r="30643" b="24920"/>
          <a:stretch/>
        </p:blipFill>
        <p:spPr>
          <a:xfrm>
            <a:off x="1936637" y="4557306"/>
            <a:ext cx="294324" cy="33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29"/>
          <p:cNvPicPr preferRelativeResize="0"/>
          <p:nvPr/>
        </p:nvPicPr>
        <p:blipFill rotWithShape="1">
          <a:blip r:embed="rId4">
            <a:alphaModFix/>
          </a:blip>
          <a:srcRect l="31105" t="16359" r="30643" b="24920"/>
          <a:stretch/>
        </p:blipFill>
        <p:spPr>
          <a:xfrm>
            <a:off x="1083155" y="843494"/>
            <a:ext cx="151650" cy="17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29"/>
          <p:cNvPicPr preferRelativeResize="0"/>
          <p:nvPr/>
        </p:nvPicPr>
        <p:blipFill rotWithShape="1">
          <a:blip r:embed="rId4">
            <a:alphaModFix/>
          </a:blip>
          <a:srcRect l="31105" t="16359" r="30643" b="24920"/>
          <a:stretch/>
        </p:blipFill>
        <p:spPr>
          <a:xfrm>
            <a:off x="1413230" y="960369"/>
            <a:ext cx="151650" cy="17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29"/>
          <p:cNvPicPr preferRelativeResize="0"/>
          <p:nvPr/>
        </p:nvPicPr>
        <p:blipFill rotWithShape="1">
          <a:blip r:embed="rId4">
            <a:alphaModFix/>
          </a:blip>
          <a:srcRect l="31105" t="16359" r="30643" b="24920"/>
          <a:stretch/>
        </p:blipFill>
        <p:spPr>
          <a:xfrm>
            <a:off x="1752197" y="1094994"/>
            <a:ext cx="151650" cy="17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29"/>
          <p:cNvPicPr preferRelativeResize="0"/>
          <p:nvPr/>
        </p:nvPicPr>
        <p:blipFill rotWithShape="1">
          <a:blip r:embed="rId4">
            <a:alphaModFix/>
          </a:blip>
          <a:srcRect l="31105" t="16359" r="30643" b="24920"/>
          <a:stretch/>
        </p:blipFill>
        <p:spPr>
          <a:xfrm>
            <a:off x="2887880" y="834619"/>
            <a:ext cx="151650" cy="17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29"/>
          <p:cNvPicPr preferRelativeResize="0"/>
          <p:nvPr/>
        </p:nvPicPr>
        <p:blipFill rotWithShape="1">
          <a:blip r:embed="rId4">
            <a:alphaModFix/>
          </a:blip>
          <a:srcRect l="31105" t="16359" r="30643" b="24920"/>
          <a:stretch/>
        </p:blipFill>
        <p:spPr>
          <a:xfrm>
            <a:off x="3217956" y="951494"/>
            <a:ext cx="151650" cy="17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29"/>
          <p:cNvPicPr preferRelativeResize="0"/>
          <p:nvPr/>
        </p:nvPicPr>
        <p:blipFill rotWithShape="1">
          <a:blip r:embed="rId4">
            <a:alphaModFix/>
          </a:blip>
          <a:srcRect l="31105" t="16359" r="30643" b="24920"/>
          <a:stretch/>
        </p:blipFill>
        <p:spPr>
          <a:xfrm>
            <a:off x="3556923" y="1086119"/>
            <a:ext cx="151650" cy="17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29"/>
          <p:cNvPicPr preferRelativeResize="0"/>
          <p:nvPr/>
        </p:nvPicPr>
        <p:blipFill rotWithShape="1">
          <a:blip r:embed="rId4">
            <a:alphaModFix/>
          </a:blip>
          <a:srcRect l="31105" t="16359" r="30643" b="24920"/>
          <a:stretch/>
        </p:blipFill>
        <p:spPr>
          <a:xfrm>
            <a:off x="4692597" y="834619"/>
            <a:ext cx="151650" cy="17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29"/>
          <p:cNvPicPr preferRelativeResize="0"/>
          <p:nvPr/>
        </p:nvPicPr>
        <p:blipFill rotWithShape="1">
          <a:blip r:embed="rId4">
            <a:alphaModFix/>
          </a:blip>
          <a:srcRect l="31105" t="16359" r="30643" b="24920"/>
          <a:stretch/>
        </p:blipFill>
        <p:spPr>
          <a:xfrm>
            <a:off x="5022673" y="951494"/>
            <a:ext cx="151650" cy="17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29"/>
          <p:cNvPicPr preferRelativeResize="0"/>
          <p:nvPr/>
        </p:nvPicPr>
        <p:blipFill rotWithShape="1">
          <a:blip r:embed="rId4">
            <a:alphaModFix/>
          </a:blip>
          <a:srcRect l="31105" t="16359" r="30643" b="24920"/>
          <a:stretch/>
        </p:blipFill>
        <p:spPr>
          <a:xfrm>
            <a:off x="5361640" y="1086119"/>
            <a:ext cx="151650" cy="17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29"/>
          <p:cNvPicPr preferRelativeResize="0"/>
          <p:nvPr/>
        </p:nvPicPr>
        <p:blipFill rotWithShape="1">
          <a:blip r:embed="rId4">
            <a:alphaModFix/>
          </a:blip>
          <a:srcRect l="31105" t="16359" r="30643" b="24920"/>
          <a:stretch/>
        </p:blipFill>
        <p:spPr>
          <a:xfrm>
            <a:off x="6506181" y="834619"/>
            <a:ext cx="151650" cy="17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29"/>
          <p:cNvPicPr preferRelativeResize="0"/>
          <p:nvPr/>
        </p:nvPicPr>
        <p:blipFill rotWithShape="1">
          <a:blip r:embed="rId4">
            <a:alphaModFix/>
          </a:blip>
          <a:srcRect l="31105" t="16359" r="30643" b="24920"/>
          <a:stretch/>
        </p:blipFill>
        <p:spPr>
          <a:xfrm>
            <a:off x="6836256" y="951494"/>
            <a:ext cx="151650" cy="17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29"/>
          <p:cNvPicPr preferRelativeResize="0"/>
          <p:nvPr/>
        </p:nvPicPr>
        <p:blipFill rotWithShape="1">
          <a:blip r:embed="rId4">
            <a:alphaModFix/>
          </a:blip>
          <a:srcRect l="31105" t="16359" r="30643" b="24920"/>
          <a:stretch/>
        </p:blipFill>
        <p:spPr>
          <a:xfrm>
            <a:off x="7175223" y="1086119"/>
            <a:ext cx="151650" cy="17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29"/>
          <p:cNvPicPr preferRelativeResize="0"/>
          <p:nvPr/>
        </p:nvPicPr>
        <p:blipFill rotWithShape="1">
          <a:blip r:embed="rId4">
            <a:alphaModFix/>
          </a:blip>
          <a:srcRect l="31105" t="16359" r="30643" b="24920"/>
          <a:stretch/>
        </p:blipFill>
        <p:spPr>
          <a:xfrm>
            <a:off x="8300722" y="825744"/>
            <a:ext cx="151650" cy="17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9"/>
          <p:cNvPicPr preferRelativeResize="0"/>
          <p:nvPr/>
        </p:nvPicPr>
        <p:blipFill rotWithShape="1">
          <a:blip r:embed="rId4">
            <a:alphaModFix/>
          </a:blip>
          <a:srcRect l="31105" t="16359" r="30643" b="24920"/>
          <a:stretch/>
        </p:blipFill>
        <p:spPr>
          <a:xfrm>
            <a:off x="8630798" y="942619"/>
            <a:ext cx="151650" cy="17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29"/>
          <p:cNvPicPr preferRelativeResize="0"/>
          <p:nvPr/>
        </p:nvPicPr>
        <p:blipFill rotWithShape="1">
          <a:blip r:embed="rId4">
            <a:alphaModFix/>
          </a:blip>
          <a:srcRect l="31105" t="16359" r="30643" b="24920"/>
          <a:stretch/>
        </p:blipFill>
        <p:spPr>
          <a:xfrm>
            <a:off x="8969765" y="1077244"/>
            <a:ext cx="151650" cy="174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E911793-2531-454C-BC4A-726E8A8E69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0"/>
          <p:cNvSpPr txBox="1"/>
          <p:nvPr/>
        </p:nvSpPr>
        <p:spPr>
          <a:xfrm>
            <a:off x="0" y="0"/>
            <a:ext cx="73551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ISEEQ On CAST-19</a:t>
            </a:r>
            <a:endParaRPr sz="3100" b="1"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423" name="Google Shape;42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838" y="661800"/>
            <a:ext cx="8492326" cy="24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0"/>
          <p:cNvSpPr txBox="1"/>
          <p:nvPr/>
        </p:nvSpPr>
        <p:spPr>
          <a:xfrm>
            <a:off x="224550" y="3196200"/>
            <a:ext cx="85368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Dosis"/>
              <a:buChar char="●"/>
            </a:pPr>
            <a:r>
              <a:rPr lang="en" sz="160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Forcing the entailment constraints in          yielded high scores on Semantic Relation and Logical Agreement -- Conceptual Flow.</a:t>
            </a:r>
            <a:endParaRPr sz="1600">
              <a:solidFill>
                <a:srgbClr val="B45F0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Dosis"/>
              <a:buChar char="●"/>
            </a:pPr>
            <a:r>
              <a:rPr lang="en" sz="1600">
                <a:latin typeface="Dosis"/>
                <a:ea typeface="Dosis"/>
                <a:cs typeface="Dosis"/>
                <a:sym typeface="Dosis"/>
              </a:rPr>
              <a:t>This performance is seen uniformly from minimal set of 5K passages to 50K passages.</a:t>
            </a:r>
            <a:endParaRPr sz="1600">
              <a:latin typeface="Dosis"/>
              <a:ea typeface="Dosis"/>
              <a:cs typeface="Dosis"/>
              <a:sym typeface="Dosi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Dosis"/>
              <a:buChar char="●"/>
            </a:pPr>
            <a:r>
              <a:rPr lang="en" sz="160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Though in initial epochs, “entity only” generated question takes precedence over questions generated using triples from KG.</a:t>
            </a:r>
            <a:endParaRPr sz="1600">
              <a:solidFill>
                <a:srgbClr val="B45F0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Dosis"/>
              <a:buChar char="●"/>
            </a:pPr>
            <a:r>
              <a:rPr lang="en" sz="1600">
                <a:latin typeface="Dosis"/>
                <a:ea typeface="Dosis"/>
                <a:cs typeface="Dosis"/>
                <a:sym typeface="Dosis"/>
              </a:rPr>
              <a:t>In higher epochs, questions generated from passages retrieved from ConceptNet information took precedence.  Longer training cycles for          over          ( </a:t>
            </a:r>
            <a:r>
              <a:rPr lang="en" sz="1600">
                <a:solidFill>
                  <a:srgbClr val="980000"/>
                </a:solidFill>
                <a:latin typeface="Dosis"/>
                <a:ea typeface="Dosis"/>
                <a:cs typeface="Dosis"/>
                <a:sym typeface="Dosis"/>
              </a:rPr>
              <a:t>~2 hours long</a:t>
            </a:r>
            <a:r>
              <a:rPr lang="en" sz="1600">
                <a:latin typeface="Dosis"/>
                <a:ea typeface="Dosis"/>
                <a:cs typeface="Dosis"/>
                <a:sym typeface="Dosis"/>
              </a:rPr>
              <a:t>).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425" name="Google Shape;425;p30"/>
          <p:cNvPicPr preferRelativeResize="0"/>
          <p:nvPr/>
        </p:nvPicPr>
        <p:blipFill rotWithShape="1">
          <a:blip r:embed="rId4">
            <a:alphaModFix/>
          </a:blip>
          <a:srcRect l="31105" t="16359" r="30643" b="24920"/>
          <a:stretch/>
        </p:blipFill>
        <p:spPr>
          <a:xfrm>
            <a:off x="3618532" y="3242338"/>
            <a:ext cx="294326" cy="338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30"/>
          <p:cNvPicPr preferRelativeResize="0"/>
          <p:nvPr/>
        </p:nvPicPr>
        <p:blipFill rotWithShape="1">
          <a:blip r:embed="rId4">
            <a:alphaModFix/>
          </a:blip>
          <a:srcRect l="31105" t="16359" r="30643" b="24920"/>
          <a:stretch/>
        </p:blipFill>
        <p:spPr>
          <a:xfrm>
            <a:off x="3767176" y="4742151"/>
            <a:ext cx="294326" cy="338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0"/>
          <p:cNvPicPr preferRelativeResize="0"/>
          <p:nvPr/>
        </p:nvPicPr>
        <p:blipFill rotWithShape="1">
          <a:blip r:embed="rId5">
            <a:alphaModFix/>
          </a:blip>
          <a:srcRect l="31105" t="16359" r="30643" b="24920"/>
          <a:stretch/>
        </p:blipFill>
        <p:spPr>
          <a:xfrm>
            <a:off x="4525025" y="4765968"/>
            <a:ext cx="294324" cy="33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0"/>
          <p:cNvPicPr preferRelativeResize="0"/>
          <p:nvPr/>
        </p:nvPicPr>
        <p:blipFill rotWithShape="1">
          <a:blip r:embed="rId4">
            <a:alphaModFix/>
          </a:blip>
          <a:srcRect l="31105" t="16359" r="30643" b="24920"/>
          <a:stretch/>
        </p:blipFill>
        <p:spPr>
          <a:xfrm>
            <a:off x="6692198" y="945457"/>
            <a:ext cx="169950" cy="1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0"/>
          <p:cNvPicPr preferRelativeResize="0"/>
          <p:nvPr/>
        </p:nvPicPr>
        <p:blipFill rotWithShape="1">
          <a:blip r:embed="rId5">
            <a:alphaModFix/>
          </a:blip>
          <a:srcRect l="31105" t="16359" r="30643" b="24920"/>
          <a:stretch/>
        </p:blipFill>
        <p:spPr>
          <a:xfrm>
            <a:off x="6692200" y="794613"/>
            <a:ext cx="169950" cy="195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30"/>
          <p:cNvPicPr preferRelativeResize="0"/>
          <p:nvPr/>
        </p:nvPicPr>
        <p:blipFill rotWithShape="1">
          <a:blip r:embed="rId4">
            <a:alphaModFix/>
          </a:blip>
          <a:srcRect l="31105" t="16359" r="30643" b="24920"/>
          <a:stretch/>
        </p:blipFill>
        <p:spPr>
          <a:xfrm>
            <a:off x="4979073" y="945457"/>
            <a:ext cx="169950" cy="1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0"/>
          <p:cNvPicPr preferRelativeResize="0"/>
          <p:nvPr/>
        </p:nvPicPr>
        <p:blipFill rotWithShape="1">
          <a:blip r:embed="rId5">
            <a:alphaModFix/>
          </a:blip>
          <a:srcRect l="31105" t="16359" r="30643" b="24920"/>
          <a:stretch/>
        </p:blipFill>
        <p:spPr>
          <a:xfrm>
            <a:off x="4979075" y="794613"/>
            <a:ext cx="169950" cy="195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0"/>
          <p:cNvPicPr preferRelativeResize="0"/>
          <p:nvPr/>
        </p:nvPicPr>
        <p:blipFill rotWithShape="1">
          <a:blip r:embed="rId4">
            <a:alphaModFix/>
          </a:blip>
          <a:srcRect l="31105" t="16359" r="30643" b="24920"/>
          <a:stretch/>
        </p:blipFill>
        <p:spPr>
          <a:xfrm>
            <a:off x="8498298" y="900632"/>
            <a:ext cx="169950" cy="1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0"/>
          <p:cNvPicPr preferRelativeResize="0"/>
          <p:nvPr/>
        </p:nvPicPr>
        <p:blipFill rotWithShape="1">
          <a:blip r:embed="rId5">
            <a:alphaModFix/>
          </a:blip>
          <a:srcRect l="31105" t="16359" r="30643" b="24920"/>
          <a:stretch/>
        </p:blipFill>
        <p:spPr>
          <a:xfrm>
            <a:off x="8498300" y="749788"/>
            <a:ext cx="169950" cy="195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0"/>
          <p:cNvPicPr preferRelativeResize="0"/>
          <p:nvPr/>
        </p:nvPicPr>
        <p:blipFill rotWithShape="1">
          <a:blip r:embed="rId4">
            <a:alphaModFix/>
          </a:blip>
          <a:srcRect l="31105" t="16359" r="30643" b="24920"/>
          <a:stretch/>
        </p:blipFill>
        <p:spPr>
          <a:xfrm>
            <a:off x="3311773" y="900632"/>
            <a:ext cx="169950" cy="1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30"/>
          <p:cNvPicPr preferRelativeResize="0"/>
          <p:nvPr/>
        </p:nvPicPr>
        <p:blipFill rotWithShape="1">
          <a:blip r:embed="rId5">
            <a:alphaModFix/>
          </a:blip>
          <a:srcRect l="31105" t="16359" r="30643" b="24920"/>
          <a:stretch/>
        </p:blipFill>
        <p:spPr>
          <a:xfrm>
            <a:off x="3311775" y="749788"/>
            <a:ext cx="169950" cy="195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30"/>
          <p:cNvPicPr preferRelativeResize="0"/>
          <p:nvPr/>
        </p:nvPicPr>
        <p:blipFill rotWithShape="1">
          <a:blip r:embed="rId4">
            <a:alphaModFix/>
          </a:blip>
          <a:srcRect l="31105" t="16359" r="30643" b="24920"/>
          <a:stretch/>
        </p:blipFill>
        <p:spPr>
          <a:xfrm>
            <a:off x="1589748" y="900632"/>
            <a:ext cx="169950" cy="19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30"/>
          <p:cNvPicPr preferRelativeResize="0"/>
          <p:nvPr/>
        </p:nvPicPr>
        <p:blipFill rotWithShape="1">
          <a:blip r:embed="rId5">
            <a:alphaModFix/>
          </a:blip>
          <a:srcRect l="31105" t="16359" r="30643" b="24920"/>
          <a:stretch/>
        </p:blipFill>
        <p:spPr>
          <a:xfrm>
            <a:off x="1589750" y="749788"/>
            <a:ext cx="169950" cy="19566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41D734-CED7-4581-AC85-8706F7D8F2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1"/>
          <p:cNvSpPr txBox="1"/>
          <p:nvPr/>
        </p:nvSpPr>
        <p:spPr>
          <a:xfrm>
            <a:off x="0" y="0"/>
            <a:ext cx="73551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Transferability Test Using ISEEQ </a:t>
            </a:r>
            <a:endParaRPr sz="3100"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43" name="Google Shape;443;p31"/>
          <p:cNvSpPr txBox="1"/>
          <p:nvPr/>
        </p:nvSpPr>
        <p:spPr>
          <a:xfrm>
            <a:off x="149100" y="1008284"/>
            <a:ext cx="4209419" cy="190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" sz="1600" dirty="0">
                <a:latin typeface="Dosis"/>
                <a:ea typeface="Dosis"/>
                <a:cs typeface="Dosis"/>
                <a:sym typeface="Dosis"/>
              </a:rPr>
              <a:t>           Trained on a narrow domain dataset like </a:t>
            </a:r>
            <a:r>
              <a:rPr lang="en" sz="1600" b="1" dirty="0">
                <a:latin typeface="Dosis"/>
                <a:ea typeface="Dosis"/>
                <a:cs typeface="Dosis"/>
                <a:sym typeface="Dosis"/>
              </a:rPr>
              <a:t>QAMR</a:t>
            </a:r>
            <a:r>
              <a:rPr lang="en" sz="1600" dirty="0">
                <a:latin typeface="Dosis"/>
                <a:ea typeface="Dosis"/>
                <a:cs typeface="Dosis"/>
                <a:sym typeface="Dosis"/>
              </a:rPr>
              <a:t>, generated far better ISQs for queries in larger dataset : </a:t>
            </a:r>
            <a:r>
              <a:rPr lang="en" sz="1600" b="1" dirty="0">
                <a:latin typeface="Dosis"/>
                <a:ea typeface="Dosis"/>
                <a:cs typeface="Dosis"/>
                <a:sym typeface="Dosis"/>
              </a:rPr>
              <a:t>FBC</a:t>
            </a:r>
            <a:endParaRPr lang="en" sz="1600" b="1" dirty="0">
              <a:latin typeface="Dosis"/>
              <a:ea typeface="Dosis"/>
              <a:cs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Dosis"/>
              <a:ea typeface="Dosis"/>
              <a:cs typeface="Dosis"/>
              <a:sym typeface="Dosis"/>
            </a:endParaRPr>
          </a:p>
          <a:p>
            <a:r>
              <a:rPr lang="en" sz="1600" dirty="0">
                <a:latin typeface="Dosis"/>
                <a:ea typeface="Dosis"/>
                <a:cs typeface="Dosis"/>
                <a:sym typeface="Dosis"/>
              </a:rPr>
              <a:t> Transferability test was performed to show       ability to create new datasets for training and development of CIS systems 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444" name="Google Shape;4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5075" y="661800"/>
            <a:ext cx="4632922" cy="28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31"/>
          <p:cNvSpPr txBox="1"/>
          <p:nvPr/>
        </p:nvSpPr>
        <p:spPr>
          <a:xfrm>
            <a:off x="5740425" y="3555975"/>
            <a:ext cx="224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Transferability Test using 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446" name="Google Shape;446;p31"/>
          <p:cNvPicPr preferRelativeResize="0"/>
          <p:nvPr/>
        </p:nvPicPr>
        <p:blipFill rotWithShape="1">
          <a:blip r:embed="rId4">
            <a:alphaModFix/>
          </a:blip>
          <a:srcRect l="31105" t="16359" r="30643" b="24920"/>
          <a:stretch/>
        </p:blipFill>
        <p:spPr>
          <a:xfrm>
            <a:off x="7542557" y="3586663"/>
            <a:ext cx="294326" cy="338836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1"/>
          <p:cNvSpPr txBox="1"/>
          <p:nvPr/>
        </p:nvSpPr>
        <p:spPr>
          <a:xfrm>
            <a:off x="4415075" y="3925500"/>
            <a:ext cx="47289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Dosis"/>
              <a:buAutoNum type="arabicPeriod"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         </a:t>
            </a:r>
            <a:r>
              <a:rPr lang="en">
                <a:highlight>
                  <a:srgbClr val="EFEFEF"/>
                </a:highlight>
                <a:latin typeface="Dosis"/>
                <a:ea typeface="Dosis"/>
                <a:cs typeface="Dosis"/>
                <a:sym typeface="Dosis"/>
              </a:rPr>
              <a:t>Trained and tested on same dataset</a:t>
            </a:r>
            <a:endParaRPr>
              <a:highlight>
                <a:srgbClr val="EFEFEF"/>
              </a:highlight>
              <a:latin typeface="Dosis"/>
              <a:ea typeface="Dosis"/>
              <a:cs typeface="Dosis"/>
              <a:sym typeface="Dosi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Dosis"/>
              <a:buAutoNum type="arabicPeriod"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          </a:t>
            </a:r>
            <a:r>
              <a:rPr lang="en">
                <a:highlight>
                  <a:srgbClr val="B7B7B7"/>
                </a:highlight>
                <a:latin typeface="Dosis"/>
                <a:ea typeface="Dosis"/>
                <a:cs typeface="Dosis"/>
                <a:sym typeface="Dosis"/>
              </a:rPr>
              <a:t>Shows those cross-domain {Train-Test} pairs where ISEEQ shows acceptable performance. ISEEQ was trained on small size dataset and tested on relatively large dataset.</a:t>
            </a:r>
            <a:endParaRPr>
              <a:highlight>
                <a:srgbClr val="B7B7B7"/>
              </a:highlight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448" name="Google Shape;448;p31"/>
          <p:cNvPicPr preferRelativeResize="0"/>
          <p:nvPr/>
        </p:nvPicPr>
        <p:blipFill rotWithShape="1">
          <a:blip r:embed="rId4">
            <a:alphaModFix/>
          </a:blip>
          <a:srcRect l="31105" t="16359" r="30643" b="24920"/>
          <a:stretch/>
        </p:blipFill>
        <p:spPr>
          <a:xfrm>
            <a:off x="4911002" y="3956172"/>
            <a:ext cx="225824" cy="25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31"/>
          <p:cNvPicPr preferRelativeResize="0"/>
          <p:nvPr/>
        </p:nvPicPr>
        <p:blipFill rotWithShape="1">
          <a:blip r:embed="rId4">
            <a:alphaModFix/>
          </a:blip>
          <a:srcRect l="31105" t="16359" r="30643" b="24920"/>
          <a:stretch/>
        </p:blipFill>
        <p:spPr>
          <a:xfrm>
            <a:off x="4911002" y="4216122"/>
            <a:ext cx="225824" cy="25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31"/>
          <p:cNvPicPr preferRelativeResize="0"/>
          <p:nvPr/>
        </p:nvPicPr>
        <p:blipFill rotWithShape="1">
          <a:blip r:embed="rId4">
            <a:alphaModFix/>
          </a:blip>
          <a:srcRect l="31105" t="16359" r="30643" b="24920"/>
          <a:stretch/>
        </p:blipFill>
        <p:spPr>
          <a:xfrm>
            <a:off x="363127" y="1093857"/>
            <a:ext cx="225824" cy="25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31"/>
          <p:cNvPicPr preferRelativeResize="0"/>
          <p:nvPr/>
        </p:nvPicPr>
        <p:blipFill rotWithShape="1">
          <a:blip r:embed="rId4">
            <a:alphaModFix/>
          </a:blip>
          <a:srcRect l="31105" t="16359" r="30643" b="24920"/>
          <a:stretch/>
        </p:blipFill>
        <p:spPr>
          <a:xfrm>
            <a:off x="680115" y="2317001"/>
            <a:ext cx="221462" cy="25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18FE99-0801-4FF0-8612-72532EEBAB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19</a:t>
            </a:fld>
            <a:endParaRPr lang="en-US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9724D35-6C8D-4D42-B311-71BB3DEBDF48}"/>
              </a:ext>
            </a:extLst>
          </p:cNvPr>
          <p:cNvCxnSpPr/>
          <p:nvPr/>
        </p:nvCxnSpPr>
        <p:spPr>
          <a:xfrm flipH="1" flipV="1">
            <a:off x="3632200" y="1639888"/>
            <a:ext cx="3502818" cy="4746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4BDF691-B4B5-4390-B495-A3D87E7ABD65}"/>
              </a:ext>
            </a:extLst>
          </p:cNvPr>
          <p:cNvCxnSpPr>
            <a:cxnSpLocks/>
          </p:cNvCxnSpPr>
          <p:nvPr/>
        </p:nvCxnSpPr>
        <p:spPr>
          <a:xfrm flipH="1" flipV="1">
            <a:off x="3044824" y="1758951"/>
            <a:ext cx="4090193" cy="6969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/>
        </p:nvSpPr>
        <p:spPr>
          <a:xfrm>
            <a:off x="0" y="66575"/>
            <a:ext cx="55440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>
                <a:latin typeface="Amatic SC"/>
                <a:ea typeface="Amatic SC"/>
                <a:cs typeface="Amatic SC"/>
                <a:sym typeface="Amatic SC"/>
              </a:rPr>
              <a:t>People Spend Good Amount of Time Seeking Information on THE Web…</a:t>
            </a:r>
            <a:endParaRPr sz="3100"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109825" y="818025"/>
            <a:ext cx="508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0" y="1155750"/>
            <a:ext cx="4332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osis"/>
                <a:ea typeface="Dosis"/>
                <a:cs typeface="Dosis"/>
                <a:sym typeface="Dosis"/>
              </a:rPr>
              <a:t>Seeking Information about </a:t>
            </a:r>
            <a:endParaRPr sz="1600">
              <a:latin typeface="Dosis"/>
              <a:ea typeface="Dosis"/>
              <a:cs typeface="Dosis"/>
              <a:sym typeface="Dosi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Dosis"/>
              <a:buChar char="●"/>
            </a:pPr>
            <a:r>
              <a:rPr lang="en" sz="160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A Destination for making Travel Plan</a:t>
            </a:r>
            <a:endParaRPr sz="1600">
              <a:solidFill>
                <a:srgbClr val="B45F0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Dosis"/>
              <a:buChar char="●"/>
            </a:pPr>
            <a:r>
              <a:rPr lang="en" sz="160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Process to cook a delicious cuisine</a:t>
            </a:r>
            <a:endParaRPr sz="1600">
              <a:solidFill>
                <a:srgbClr val="B45F0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Dosis"/>
              <a:buChar char="●"/>
            </a:pPr>
            <a:r>
              <a:rPr lang="en" sz="160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A Health Condition with Insufficient Information</a:t>
            </a:r>
            <a:endParaRPr sz="1600">
              <a:solidFill>
                <a:srgbClr val="B45F0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osis"/>
                <a:ea typeface="Dosis"/>
                <a:cs typeface="Dosis"/>
                <a:sym typeface="Dosis"/>
              </a:rPr>
              <a:t>And Many More…</a:t>
            </a:r>
            <a:endParaRPr sz="1600"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4516500" y="1155750"/>
            <a:ext cx="46275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osis"/>
                <a:ea typeface="Dosis"/>
                <a:cs typeface="Dosis"/>
                <a:sym typeface="Dosis"/>
              </a:rPr>
              <a:t>Human Information Seeking behavior:</a:t>
            </a:r>
            <a:endParaRPr sz="1600">
              <a:latin typeface="Dosis"/>
              <a:ea typeface="Dosis"/>
              <a:cs typeface="Dosis"/>
              <a:sym typeface="Dosi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Dosis"/>
              <a:buChar char="●"/>
            </a:pPr>
            <a:r>
              <a:rPr lang="en" sz="160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Involves Common-sense </a:t>
            </a:r>
            <a:endParaRPr sz="1600">
              <a:solidFill>
                <a:srgbClr val="B45F0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Dosis"/>
              <a:buChar char="●"/>
            </a:pPr>
            <a:r>
              <a:rPr lang="en" sz="160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Follow a Conceptual Flow to improve search</a:t>
            </a:r>
            <a:endParaRPr sz="1600">
              <a:solidFill>
                <a:srgbClr val="B45F0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Dosis"/>
              <a:buChar char="●"/>
            </a:pPr>
            <a:r>
              <a:rPr lang="en" sz="160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Maintain Semantic Relevance between questions while maintaining conceptual flow</a:t>
            </a:r>
            <a:endParaRPr sz="1600">
              <a:solidFill>
                <a:srgbClr val="B45F0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0" name="Google Shape;70;p14"/>
          <p:cNvCxnSpPr/>
          <p:nvPr/>
        </p:nvCxnSpPr>
        <p:spPr>
          <a:xfrm rot="10800000" flipH="1">
            <a:off x="7950" y="2818050"/>
            <a:ext cx="9128100" cy="7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71;p14"/>
          <p:cNvCxnSpPr/>
          <p:nvPr/>
        </p:nvCxnSpPr>
        <p:spPr>
          <a:xfrm rot="10800000" flipH="1">
            <a:off x="7950" y="3862900"/>
            <a:ext cx="9128100" cy="78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14"/>
          <p:cNvSpPr txBox="1"/>
          <p:nvPr/>
        </p:nvSpPr>
        <p:spPr>
          <a:xfrm>
            <a:off x="7950" y="2851110"/>
            <a:ext cx="91281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What if</a:t>
            </a:r>
            <a:r>
              <a:rPr lang="en" sz="3000" b="1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 </a:t>
            </a:r>
            <a:r>
              <a:rPr lang="en" sz="2500" b="1">
                <a:solidFill>
                  <a:srgbClr val="980000"/>
                </a:solidFill>
                <a:latin typeface="Amatic SC"/>
                <a:ea typeface="Amatic SC"/>
                <a:cs typeface="Amatic SC"/>
                <a:sym typeface="Amatic SC"/>
              </a:rPr>
              <a:t>Human information Seeking Behavior</a:t>
            </a:r>
            <a:r>
              <a:rPr lang="en" sz="2500" b="1">
                <a:latin typeface="Amatic SC"/>
                <a:ea typeface="Amatic SC"/>
                <a:cs typeface="Amatic SC"/>
                <a:sym typeface="Amatic SC"/>
              </a:rPr>
              <a:t> Can be learnt by a </a:t>
            </a:r>
            <a:r>
              <a:rPr lang="en" sz="2500" b="1">
                <a:solidFill>
                  <a:srgbClr val="980000"/>
                </a:solidFill>
                <a:latin typeface="Amatic SC"/>
                <a:ea typeface="Amatic SC"/>
                <a:cs typeface="Amatic SC"/>
                <a:sym typeface="Amatic SC"/>
              </a:rPr>
              <a:t>dialog agent</a:t>
            </a:r>
            <a:r>
              <a:rPr lang="en" sz="2500" b="1">
                <a:latin typeface="Amatic SC"/>
                <a:ea typeface="Amatic SC"/>
                <a:cs typeface="Amatic SC"/>
                <a:sym typeface="Amatic SC"/>
              </a:rPr>
              <a:t> to Support User Engagement</a:t>
            </a:r>
            <a:r>
              <a:rPr lang="en" sz="900"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2500" b="1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 </a:t>
            </a:r>
            <a:r>
              <a:rPr lang="en" sz="25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and </a:t>
            </a:r>
            <a:r>
              <a:rPr lang="en" sz="2500" b="1">
                <a:solidFill>
                  <a:srgbClr val="980000"/>
                </a:solidFill>
                <a:latin typeface="Amatic SC"/>
                <a:ea typeface="Amatic SC"/>
                <a:cs typeface="Amatic SC"/>
                <a:sym typeface="Amatic SC"/>
              </a:rPr>
              <a:t>Shape a cohesive Response</a:t>
            </a:r>
            <a:endParaRPr sz="100">
              <a:solidFill>
                <a:srgbClr val="980000"/>
              </a:solidFill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2680575" y="3989950"/>
            <a:ext cx="32037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5200" b="1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ISEEQ </a:t>
            </a:r>
            <a:r>
              <a:rPr lang="en" sz="52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Does it!!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4" name="Google Shape;74;p14"/>
          <p:cNvPicPr preferRelativeResize="0"/>
          <p:nvPr/>
        </p:nvPicPr>
        <p:blipFill rotWithShape="1">
          <a:blip r:embed="rId3">
            <a:alphaModFix/>
          </a:blip>
          <a:srcRect l="31105" t="16359" r="30643" b="24920"/>
          <a:stretch/>
        </p:blipFill>
        <p:spPr>
          <a:xfrm>
            <a:off x="2121475" y="4107663"/>
            <a:ext cx="651300" cy="74978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7FB9F9-A5F2-446C-9766-94303BBB14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2"/>
          <p:cNvSpPr txBox="1"/>
          <p:nvPr/>
        </p:nvSpPr>
        <p:spPr>
          <a:xfrm>
            <a:off x="0" y="0"/>
            <a:ext cx="73551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Human Evaluation on ISEEQ </a:t>
            </a:r>
            <a:endParaRPr sz="3100"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57" name="Google Shape;457;p32"/>
          <p:cNvSpPr txBox="1"/>
          <p:nvPr/>
        </p:nvSpPr>
        <p:spPr>
          <a:xfrm>
            <a:off x="116525" y="973850"/>
            <a:ext cx="3979800" cy="41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osis"/>
                <a:ea typeface="Dosis"/>
                <a:cs typeface="Dosis"/>
                <a:sym typeface="Dosis"/>
              </a:rPr>
              <a:t>30 queries were given to 12 annotators:</a:t>
            </a:r>
            <a:endParaRPr sz="1600">
              <a:latin typeface="Dosis"/>
              <a:ea typeface="Dosis"/>
              <a:cs typeface="Dosis"/>
              <a:sym typeface="Dosi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Dosis"/>
              <a:buChar char="●"/>
            </a:pPr>
            <a:r>
              <a:rPr lang="en" sz="160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Mental Health:</a:t>
            </a:r>
            <a:r>
              <a:rPr lang="en" sz="1600">
                <a:latin typeface="Dosis"/>
                <a:ea typeface="Dosis"/>
                <a:cs typeface="Dosis"/>
                <a:sym typeface="Dosis"/>
              </a:rPr>
              <a:t> 7</a:t>
            </a:r>
            <a:endParaRPr sz="1600">
              <a:latin typeface="Dosis"/>
              <a:ea typeface="Dosis"/>
              <a:cs typeface="Dosis"/>
              <a:sym typeface="Dosi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Dosis"/>
              <a:buChar char="●"/>
            </a:pPr>
            <a:r>
              <a:rPr lang="en" sz="160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Politics and Policy: </a:t>
            </a:r>
            <a:r>
              <a:rPr lang="en" sz="1600">
                <a:latin typeface="Dosis"/>
                <a:ea typeface="Dosis"/>
                <a:cs typeface="Dosis"/>
                <a:sym typeface="Dosis"/>
              </a:rPr>
              <a:t>6</a:t>
            </a:r>
            <a:endParaRPr sz="1600">
              <a:latin typeface="Dosis"/>
              <a:ea typeface="Dosis"/>
              <a:cs typeface="Dosis"/>
              <a:sym typeface="Dosi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Dosis"/>
              <a:buChar char="●"/>
            </a:pPr>
            <a:r>
              <a:rPr lang="en" sz="160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Geography: </a:t>
            </a:r>
            <a:r>
              <a:rPr lang="en" sz="1600">
                <a:latin typeface="Dosis"/>
                <a:ea typeface="Dosis"/>
                <a:cs typeface="Dosis"/>
                <a:sym typeface="Dosis"/>
              </a:rPr>
              <a:t>5</a:t>
            </a:r>
            <a:endParaRPr sz="1600">
              <a:latin typeface="Dosis"/>
              <a:ea typeface="Dosis"/>
              <a:cs typeface="Dosis"/>
              <a:sym typeface="Dosi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Dosis"/>
              <a:buChar char="●"/>
            </a:pPr>
            <a:r>
              <a:rPr lang="en" sz="160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General Health:</a:t>
            </a:r>
            <a:r>
              <a:rPr lang="en" sz="1600">
                <a:latin typeface="Dosis"/>
                <a:ea typeface="Dosis"/>
                <a:cs typeface="Dosis"/>
                <a:sym typeface="Dosis"/>
              </a:rPr>
              <a:t> 3</a:t>
            </a:r>
            <a:endParaRPr sz="1600">
              <a:latin typeface="Dosis"/>
              <a:ea typeface="Dosis"/>
              <a:cs typeface="Dosis"/>
              <a:sym typeface="Dosi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Dosis"/>
              <a:buChar char="●"/>
            </a:pPr>
            <a:r>
              <a:rPr lang="en" sz="160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Legal News:</a:t>
            </a:r>
            <a:r>
              <a:rPr lang="en" sz="1600">
                <a:latin typeface="Dosis"/>
                <a:ea typeface="Dosis"/>
                <a:cs typeface="Dosis"/>
                <a:sym typeface="Dosis"/>
              </a:rPr>
              <a:t> 2</a:t>
            </a:r>
            <a:endParaRPr sz="1600">
              <a:latin typeface="Dosis"/>
              <a:ea typeface="Dosis"/>
              <a:cs typeface="Dosis"/>
              <a:sym typeface="Dosi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Font typeface="Dosis"/>
              <a:buChar char="●"/>
            </a:pPr>
            <a:r>
              <a:rPr lang="en" sz="160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Others:</a:t>
            </a:r>
            <a:r>
              <a:rPr lang="en" sz="1600">
                <a:latin typeface="Dosis"/>
                <a:ea typeface="Dosis"/>
                <a:cs typeface="Dosis"/>
                <a:sym typeface="Dosis"/>
              </a:rPr>
              <a:t> 4</a:t>
            </a:r>
            <a:endParaRPr sz="1600"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Dosis"/>
                <a:ea typeface="Dosis"/>
                <a:cs typeface="Dosis"/>
                <a:sym typeface="Dosis"/>
              </a:rPr>
              <a:t>G1:</a:t>
            </a:r>
            <a:r>
              <a:rPr lang="en" sz="1600">
                <a:latin typeface="Dosis"/>
                <a:ea typeface="Dosis"/>
                <a:cs typeface="Dosis"/>
                <a:sym typeface="Dosis"/>
              </a:rPr>
              <a:t>  ISQs are diverse in context and non-redundant</a:t>
            </a:r>
            <a:endParaRPr sz="1600"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Dosis"/>
                <a:ea typeface="Dosis"/>
                <a:cs typeface="Dosis"/>
                <a:sym typeface="Dosis"/>
              </a:rPr>
              <a:t>G2:</a:t>
            </a:r>
            <a:r>
              <a:rPr lang="en" sz="1600">
                <a:latin typeface="Dosis"/>
                <a:ea typeface="Dosis"/>
                <a:cs typeface="Dosis"/>
                <a:sym typeface="Dosis"/>
              </a:rPr>
              <a:t> ISQs are logically coherent and share semantic relations</a:t>
            </a:r>
            <a:endParaRPr sz="1600"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osis"/>
                <a:ea typeface="Dosis"/>
                <a:cs typeface="Dosis"/>
                <a:sym typeface="Dosis"/>
              </a:rPr>
              <a:t>Method: We measured statistical significance by first performing ANOVA and then using Least Significant Difference (LSD) post-hoc analysis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458" name="Google Shape;45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0825" y="1076550"/>
            <a:ext cx="4768676" cy="1487875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32"/>
          <p:cNvSpPr txBox="1"/>
          <p:nvPr/>
        </p:nvSpPr>
        <p:spPr>
          <a:xfrm>
            <a:off x="4304750" y="2711050"/>
            <a:ext cx="46608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S1: Ground truth</a:t>
            </a:r>
            <a:endParaRPr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S2: </a:t>
            </a:r>
            <a:endParaRPr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S3: T5-CANARD (Baseline)</a:t>
            </a:r>
            <a:endParaRPr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 “&gt;”: difference is statistically significant; S1 is statistically significant than S3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460" name="Google Shape;460;p32"/>
          <p:cNvPicPr preferRelativeResize="0"/>
          <p:nvPr/>
        </p:nvPicPr>
        <p:blipFill rotWithShape="1">
          <a:blip r:embed="rId4">
            <a:alphaModFix/>
          </a:blip>
          <a:srcRect l="31105" t="16359" r="30643" b="24920"/>
          <a:stretch/>
        </p:blipFill>
        <p:spPr>
          <a:xfrm>
            <a:off x="4733552" y="2979172"/>
            <a:ext cx="225824" cy="25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30B1C3-9AE0-4FC9-8C7A-ADDAB90F8D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3"/>
          <p:cNvSpPr txBox="1"/>
          <p:nvPr/>
        </p:nvSpPr>
        <p:spPr>
          <a:xfrm>
            <a:off x="0" y="0"/>
            <a:ext cx="73551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Summary </a:t>
            </a:r>
            <a:endParaRPr sz="3100"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66" name="Google Shape;466;p33"/>
          <p:cNvSpPr txBox="1"/>
          <p:nvPr/>
        </p:nvSpPr>
        <p:spPr>
          <a:xfrm>
            <a:off x="116525" y="661800"/>
            <a:ext cx="8536800" cy="3877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0">
              <a:buSzPts val="1600"/>
            </a:pPr>
            <a:r>
              <a:rPr lang="en" sz="1600" dirty="0">
                <a:latin typeface="Dosis"/>
                <a:ea typeface="Dosis"/>
                <a:cs typeface="Dosis"/>
                <a:sym typeface="Dosis"/>
              </a:rPr>
              <a:t>1.          is the first CIS dialog agent in its class that </a:t>
            </a:r>
            <a:r>
              <a:rPr lang="en" sz="1600" dirty="0">
                <a:solidFill>
                  <a:srgbClr val="1155CC"/>
                </a:solidFill>
                <a:latin typeface="Dosis"/>
                <a:ea typeface="Dosis"/>
                <a:cs typeface="Dosis"/>
                <a:sym typeface="Dosis"/>
              </a:rPr>
              <a:t>infuses knowledge, entailment constraints, and self-guides itself </a:t>
            </a:r>
            <a:r>
              <a:rPr lang="en" sz="1600" dirty="0">
                <a:latin typeface="Dosis"/>
                <a:ea typeface="Dosis"/>
                <a:cs typeface="Dosis"/>
                <a:sym typeface="Dosis"/>
              </a:rPr>
              <a:t>to generate diverse, conceptually coherent and related questions.  </a:t>
            </a:r>
            <a:endParaRPr lang="en-US" sz="1600">
              <a:latin typeface="Dosis"/>
              <a:ea typeface="Dosis"/>
              <a:cs typeface="Dosi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Dosis"/>
              <a:ea typeface="Dosis"/>
              <a:cs typeface="Dosis"/>
              <a:sym typeface="Dosis"/>
            </a:endParaRPr>
          </a:p>
          <a:p>
            <a:pPr marL="127000">
              <a:buSzPts val="1600"/>
            </a:pPr>
            <a:r>
              <a:rPr lang="en" sz="1600" dirty="0">
                <a:latin typeface="Dosis"/>
                <a:ea typeface="Dosis"/>
                <a:cs typeface="Dosis"/>
                <a:sym typeface="Dosis"/>
              </a:rPr>
              <a:t>2. The generative-adversarial training allows           to </a:t>
            </a:r>
            <a:r>
              <a:rPr lang="en" sz="1600" dirty="0">
                <a:solidFill>
                  <a:srgbClr val="1155CC"/>
                </a:solidFill>
                <a:latin typeface="Dosis"/>
                <a:ea typeface="Dosis"/>
                <a:cs typeface="Dosis"/>
                <a:sym typeface="Dosis"/>
              </a:rPr>
              <a:t>strike a balance</a:t>
            </a:r>
            <a:r>
              <a:rPr lang="en" sz="1600" dirty="0">
                <a:latin typeface="Dosis"/>
                <a:ea typeface="Dosis"/>
                <a:cs typeface="Dosis"/>
                <a:sym typeface="Dosis"/>
              </a:rPr>
              <a:t> between the entities mentioned by users and entities from KG while generating questions.</a:t>
            </a:r>
            <a:endParaRPr sz="1600" dirty="0">
              <a:latin typeface="Dosis"/>
              <a:ea typeface="Dosis"/>
              <a:cs typeface="Dosis"/>
            </a:endParaRPr>
          </a:p>
          <a:p>
            <a:pPr marL="457200"/>
            <a:endParaRPr lang="en" sz="1600">
              <a:latin typeface="Dosis"/>
              <a:ea typeface="Dosis"/>
              <a:cs typeface="Dosis"/>
            </a:endParaRPr>
          </a:p>
          <a:p>
            <a:pPr marL="127000">
              <a:buSzPts val="1600"/>
              <a:buFont typeface="Dosis"/>
            </a:pPr>
            <a:r>
              <a:rPr lang="en" sz="1600" dirty="0">
                <a:latin typeface="Dosis"/>
                <a:ea typeface="Dosis"/>
                <a:cs typeface="Dosis"/>
                <a:sym typeface="Dosis"/>
              </a:rPr>
              <a:t>3.         opens up future research directions in CIS by facilitating the </a:t>
            </a:r>
            <a:r>
              <a:rPr lang="en" sz="1600" dirty="0">
                <a:solidFill>
                  <a:srgbClr val="1155CC"/>
                </a:solidFill>
                <a:latin typeface="Dosis"/>
                <a:ea typeface="Dosis"/>
                <a:cs typeface="Dosis"/>
                <a:sym typeface="Dosis"/>
              </a:rPr>
              <a:t>automatic creation of large-scale CIS datasets </a:t>
            </a:r>
            <a:r>
              <a:rPr lang="en" sz="1600" dirty="0">
                <a:latin typeface="Dosis"/>
                <a:ea typeface="Dosis"/>
                <a:cs typeface="Dosis"/>
                <a:sym typeface="Dosis"/>
              </a:rPr>
              <a:t>to develop and train improved CIS systems.  </a:t>
            </a:r>
            <a:endParaRPr sz="1600" dirty="0">
              <a:latin typeface="Dosis"/>
              <a:ea typeface="Dosis"/>
              <a:cs typeface="Dosis"/>
            </a:endParaRPr>
          </a:p>
          <a:p>
            <a:pPr marL="457200"/>
            <a:endParaRPr lang="en" sz="1600" dirty="0">
              <a:latin typeface="Dosis"/>
              <a:ea typeface="Dosis"/>
              <a:cs typeface="Dosis"/>
              <a:sym typeface="Dosis"/>
            </a:endParaRPr>
          </a:p>
          <a:p>
            <a:pPr marL="127000">
              <a:buSzPts val="1600"/>
              <a:buFont typeface="Dosis"/>
            </a:pPr>
            <a:r>
              <a:rPr lang="en" sz="1600" dirty="0">
                <a:solidFill>
                  <a:srgbClr val="1155CC"/>
                </a:solidFill>
                <a:latin typeface="Dosis"/>
                <a:ea typeface="Dosis"/>
                <a:cs typeface="Dosis"/>
                <a:sym typeface="Dosis"/>
              </a:rPr>
              <a:t>4. Crowd-workers can focus on evaluating and augmenting such datasets rather than creating them anew, thus improving dataset standards.</a:t>
            </a:r>
            <a:endParaRPr sz="1600">
              <a:solidFill>
                <a:srgbClr val="1155CC"/>
              </a:solidFill>
              <a:latin typeface="Dosis"/>
              <a:ea typeface="Dosis"/>
              <a:cs typeface="Dosi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Dosis"/>
              <a:ea typeface="Dosis"/>
              <a:cs typeface="Dosis"/>
              <a:sym typeface="Dosis"/>
            </a:endParaRPr>
          </a:p>
          <a:p>
            <a:pPr marL="127000">
              <a:buSzPts val="1600"/>
            </a:pPr>
            <a:r>
              <a:rPr lang="en" sz="1600" dirty="0">
                <a:latin typeface="Dosis"/>
                <a:ea typeface="Dosis"/>
                <a:cs typeface="Dosis"/>
                <a:sym typeface="Dosis"/>
              </a:rPr>
              <a:t>5. Broadly construed, through reinforcement learning with the reward on conceptual flow and logical agreement,         can be trained to </a:t>
            </a:r>
            <a:r>
              <a:rPr lang="en" sz="1600" dirty="0">
                <a:solidFill>
                  <a:srgbClr val="1155CC"/>
                </a:solidFill>
                <a:latin typeface="Dosis"/>
                <a:ea typeface="Dosis"/>
                <a:cs typeface="Dosis"/>
                <a:sym typeface="Dosis"/>
              </a:rPr>
              <a:t>generate questions that are safety constrained and follow a specialized knowledge processing </a:t>
            </a:r>
            <a:r>
              <a:rPr lang="en" sz="1600" b="1" dirty="0">
                <a:solidFill>
                  <a:srgbClr val="1155CC"/>
                </a:solidFill>
                <a:latin typeface="Dosis"/>
                <a:ea typeface="Dosis"/>
                <a:cs typeface="Dosis"/>
                <a:sym typeface="Dosis"/>
              </a:rPr>
              <a:t>[8]</a:t>
            </a:r>
            <a:endParaRPr sz="1600" b="1" dirty="0">
              <a:solidFill>
                <a:srgbClr val="1155CC"/>
              </a:solidFill>
              <a:latin typeface="Dosis"/>
              <a:ea typeface="Dosis"/>
              <a:cs typeface="Dosis"/>
            </a:endParaRPr>
          </a:p>
        </p:txBody>
      </p:sp>
      <p:pic>
        <p:nvPicPr>
          <p:cNvPr id="467" name="Google Shape;467;p33"/>
          <p:cNvPicPr preferRelativeResize="0"/>
          <p:nvPr/>
        </p:nvPicPr>
        <p:blipFill rotWithShape="1">
          <a:blip r:embed="rId3">
            <a:alphaModFix/>
          </a:blip>
          <a:srcRect l="31105" t="16359" r="30643" b="24920"/>
          <a:stretch/>
        </p:blipFill>
        <p:spPr>
          <a:xfrm>
            <a:off x="489450" y="661810"/>
            <a:ext cx="304300" cy="35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3"/>
          <p:cNvPicPr preferRelativeResize="0"/>
          <p:nvPr/>
        </p:nvPicPr>
        <p:blipFill rotWithShape="1">
          <a:blip r:embed="rId3">
            <a:alphaModFix/>
          </a:blip>
          <a:srcRect l="31105" t="16359" r="30643" b="24920"/>
          <a:stretch/>
        </p:blipFill>
        <p:spPr>
          <a:xfrm>
            <a:off x="3921350" y="1381535"/>
            <a:ext cx="304300" cy="35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3"/>
          <p:cNvPicPr preferRelativeResize="0"/>
          <p:nvPr/>
        </p:nvPicPr>
        <p:blipFill rotWithShape="1">
          <a:blip r:embed="rId3">
            <a:alphaModFix/>
          </a:blip>
          <a:srcRect l="31105" t="16359" r="30643" b="24920"/>
          <a:stretch/>
        </p:blipFill>
        <p:spPr>
          <a:xfrm>
            <a:off x="1268243" y="3872035"/>
            <a:ext cx="304300" cy="35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3"/>
          <p:cNvPicPr preferRelativeResize="0"/>
          <p:nvPr/>
        </p:nvPicPr>
        <p:blipFill rotWithShape="1">
          <a:blip r:embed="rId3">
            <a:alphaModFix/>
          </a:blip>
          <a:srcRect l="31105" t="16359" r="30643" b="24920"/>
          <a:stretch/>
        </p:blipFill>
        <p:spPr>
          <a:xfrm>
            <a:off x="489450" y="2141625"/>
            <a:ext cx="304300" cy="350276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33"/>
          <p:cNvSpPr txBox="1"/>
          <p:nvPr/>
        </p:nvSpPr>
        <p:spPr>
          <a:xfrm>
            <a:off x="94800" y="4725975"/>
            <a:ext cx="8954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venir"/>
                <a:ea typeface="Avenir"/>
                <a:cs typeface="Avenir"/>
                <a:sym typeface="Avenir"/>
              </a:rPr>
              <a:t>[8] Sheth, Amit, Manas Gaur, Kaushik Roy, and Keyur Faldu. "Knowledge-intensive language understanding for explainable ai." IEEE Internet Computing 25, no. 5 (2021): 19-24.</a:t>
            </a:r>
            <a:endParaRPr sz="8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948E46-8264-4E60-B99C-89A7116E7A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4"/>
          <p:cNvSpPr txBox="1"/>
          <p:nvPr/>
        </p:nvSpPr>
        <p:spPr>
          <a:xfrm>
            <a:off x="2925775" y="477875"/>
            <a:ext cx="32037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 b="1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ISEEQ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7" name="Google Shape;477;p34"/>
          <p:cNvSpPr txBox="1"/>
          <p:nvPr/>
        </p:nvSpPr>
        <p:spPr>
          <a:xfrm>
            <a:off x="568550" y="1371725"/>
            <a:ext cx="7514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osis"/>
                <a:ea typeface="Dosis"/>
                <a:cs typeface="Dosis"/>
                <a:sym typeface="Dosis"/>
              </a:rPr>
              <a:t>Furthers the research in  Conversational Assistance and Conversational Information Seeking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78" name="Google Shape;478;p34"/>
          <p:cNvSpPr txBox="1"/>
          <p:nvPr/>
        </p:nvSpPr>
        <p:spPr>
          <a:xfrm>
            <a:off x="1604825" y="3780225"/>
            <a:ext cx="6478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osis"/>
                <a:ea typeface="Dosis"/>
                <a:cs typeface="Dosis"/>
                <a:sym typeface="Dosis"/>
              </a:rPr>
              <a:t>Check out our paper, datasets, and further details at </a:t>
            </a:r>
            <a:endParaRPr sz="1600"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155CC"/>
                </a:solidFill>
                <a:latin typeface="Dosis"/>
                <a:ea typeface="Dosis"/>
                <a:cs typeface="Dosis"/>
                <a:sym typeface="Dosis"/>
              </a:rPr>
              <a:t>https://github.com/manasgaur/AAAI-22</a:t>
            </a:r>
            <a:endParaRPr sz="1600">
              <a:solidFill>
                <a:srgbClr val="1155CC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479" name="Google Shape;47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3988" y="1970113"/>
            <a:ext cx="1203275" cy="120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1863" y="1970113"/>
            <a:ext cx="1203275" cy="120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9175" y="1963588"/>
            <a:ext cx="1203274" cy="1203274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34"/>
          <p:cNvSpPr txBox="1"/>
          <p:nvPr/>
        </p:nvSpPr>
        <p:spPr>
          <a:xfrm>
            <a:off x="1819063" y="3166850"/>
            <a:ext cx="118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Manas Gaur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83" name="Google Shape;483;p34"/>
          <p:cNvSpPr txBox="1"/>
          <p:nvPr/>
        </p:nvSpPr>
        <p:spPr>
          <a:xfrm>
            <a:off x="3069827" y="3166850"/>
            <a:ext cx="141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Kalpa Gunaratna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484" name="Google Shape;484;p34"/>
          <p:cNvSpPr txBox="1"/>
          <p:nvPr/>
        </p:nvSpPr>
        <p:spPr>
          <a:xfrm>
            <a:off x="5699127" y="3173375"/>
            <a:ext cx="141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Hongxia Jin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485" name="Google Shape;485;p34"/>
          <p:cNvPicPr preferRelativeResize="0"/>
          <p:nvPr/>
        </p:nvPicPr>
        <p:blipFill rotWithShape="1">
          <a:blip r:embed="rId6">
            <a:alphaModFix/>
          </a:blip>
          <a:srcRect l="31105" t="16359" r="30643" b="24920"/>
          <a:stretch/>
        </p:blipFill>
        <p:spPr>
          <a:xfrm>
            <a:off x="3166425" y="613487"/>
            <a:ext cx="651300" cy="749781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34"/>
          <p:cNvSpPr txBox="1"/>
          <p:nvPr/>
        </p:nvSpPr>
        <p:spPr>
          <a:xfrm>
            <a:off x="4428252" y="3166850"/>
            <a:ext cx="141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Vijay Srinivasan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487" name="Google Shape;487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82813" y="1980000"/>
            <a:ext cx="1183500" cy="118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34"/>
          <p:cNvSpPr txBox="1"/>
          <p:nvPr/>
        </p:nvSpPr>
        <p:spPr>
          <a:xfrm>
            <a:off x="45450" y="4626650"/>
            <a:ext cx="9053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venir"/>
                <a:ea typeface="Avenir"/>
                <a:cs typeface="Avenir"/>
                <a:sym typeface="Avenir"/>
              </a:rPr>
              <a:t>Picture credits in this presentation: </a:t>
            </a:r>
            <a:endParaRPr sz="8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2200CC"/>
                </a:solidFill>
                <a:latin typeface="Avenir"/>
                <a:ea typeface="Avenir"/>
                <a:cs typeface="Avenir"/>
                <a:sym typeface="Avenir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https://leverageedu.com/blog/political-leaders/</a:t>
            </a:r>
            <a:endParaRPr sz="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9"/>
              </a:rPr>
              <a:t>https://www.freepik.com/premium-vector/mental-health-concept-man-meditating-with-health-icons_9644719.htm</a:t>
            </a:r>
            <a:endParaRPr sz="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141535-DCFF-4976-BA53-88D52C423E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22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/>
        </p:nvSpPr>
        <p:spPr>
          <a:xfrm>
            <a:off x="0" y="-102472"/>
            <a:ext cx="38175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Example 1 :</a:t>
            </a:r>
            <a:r>
              <a:rPr lang="en" sz="3100" b="1">
                <a:latin typeface="Amatic SC"/>
                <a:ea typeface="Amatic SC"/>
                <a:cs typeface="Amatic SC"/>
                <a:sym typeface="Amatic SC"/>
              </a:rPr>
              <a:t> Mental Healthcare</a:t>
            </a:r>
            <a:endParaRPr sz="3100"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1154600" y="906909"/>
            <a:ext cx="2705100" cy="9810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1155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Query:</a:t>
            </a:r>
            <a:r>
              <a:rPr lang="en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Need Advice! I am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Titillium Web"/>
                <a:ea typeface="Titillium Web"/>
                <a:cs typeface="Titillium Web"/>
                <a:sym typeface="Titillium Web"/>
              </a:rPr>
              <a:t>bothered</a:t>
            </a:r>
            <a:r>
              <a:rPr lang="en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by feeling down or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Titillium Web"/>
                <a:ea typeface="Titillium Web"/>
                <a:cs typeface="Titillium Web"/>
                <a:sym typeface="Titillium Web"/>
              </a:rPr>
              <a:t>depressed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4850" y="1036334"/>
            <a:ext cx="1143175" cy="1143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5"/>
          <p:cNvCxnSpPr/>
          <p:nvPr/>
        </p:nvCxnSpPr>
        <p:spPr>
          <a:xfrm>
            <a:off x="4081200" y="1188884"/>
            <a:ext cx="1590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3" name="Google Shape;83;p15"/>
          <p:cNvSpPr txBox="1"/>
          <p:nvPr/>
        </p:nvSpPr>
        <p:spPr>
          <a:xfrm>
            <a:off x="4569013" y="828509"/>
            <a:ext cx="6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Query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84" name="Google Shape;84;p15"/>
          <p:cNvCxnSpPr/>
          <p:nvPr/>
        </p:nvCxnSpPr>
        <p:spPr>
          <a:xfrm flipH="1">
            <a:off x="4081300" y="1576484"/>
            <a:ext cx="1705800" cy="3900"/>
          </a:xfrm>
          <a:prstGeom prst="straightConnector1">
            <a:avLst/>
          </a:prstGeom>
          <a:noFill/>
          <a:ln w="19050" cap="flat" cmpd="sng">
            <a:solidFill>
              <a:srgbClr val="B45F0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" name="Google Shape;85;p15"/>
          <p:cNvSpPr txBox="1"/>
          <p:nvPr/>
        </p:nvSpPr>
        <p:spPr>
          <a:xfrm>
            <a:off x="3905938" y="1270484"/>
            <a:ext cx="205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Ask: What is bothering you?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6" name="Google Shape;86;p15"/>
          <p:cNvSpPr/>
          <p:nvPr/>
        </p:nvSpPr>
        <p:spPr>
          <a:xfrm>
            <a:off x="4874950" y="1777934"/>
            <a:ext cx="118500" cy="102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4874950" y="1928159"/>
            <a:ext cx="118500" cy="102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5"/>
          <p:cNvSpPr/>
          <p:nvPr/>
        </p:nvSpPr>
        <p:spPr>
          <a:xfrm>
            <a:off x="4874950" y="2078384"/>
            <a:ext cx="118500" cy="102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9" name="Google Shape;89;p15"/>
          <p:cNvCxnSpPr/>
          <p:nvPr/>
        </p:nvCxnSpPr>
        <p:spPr>
          <a:xfrm>
            <a:off x="4139200" y="2741309"/>
            <a:ext cx="1590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0" name="Google Shape;90;p15"/>
          <p:cNvCxnSpPr/>
          <p:nvPr/>
        </p:nvCxnSpPr>
        <p:spPr>
          <a:xfrm flipH="1">
            <a:off x="4081300" y="2459347"/>
            <a:ext cx="1705800" cy="3900"/>
          </a:xfrm>
          <a:prstGeom prst="straightConnector1">
            <a:avLst/>
          </a:prstGeom>
          <a:noFill/>
          <a:ln w="19050" cap="flat" cmpd="sng">
            <a:solidFill>
              <a:srgbClr val="B45F0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1" name="Google Shape;91;p15"/>
          <p:cNvSpPr txBox="1"/>
          <p:nvPr/>
        </p:nvSpPr>
        <p:spPr>
          <a:xfrm>
            <a:off x="3524800" y="2136809"/>
            <a:ext cx="318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Ask: Why are you feeling depressed about it?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2" name="Google Shape;92;p15"/>
          <p:cNvSpPr txBox="1"/>
          <p:nvPr/>
        </p:nvSpPr>
        <p:spPr>
          <a:xfrm>
            <a:off x="4347474" y="2430059"/>
            <a:ext cx="103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Response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93" name="Google Shape;93;p15"/>
          <p:cNvPicPr preferRelativeResize="0"/>
          <p:nvPr/>
        </p:nvPicPr>
        <p:blipFill rotWithShape="1">
          <a:blip r:embed="rId4">
            <a:alphaModFix/>
          </a:blip>
          <a:srcRect t="2484" b="27916"/>
          <a:stretch/>
        </p:blipFill>
        <p:spPr>
          <a:xfrm>
            <a:off x="1538313" y="2053360"/>
            <a:ext cx="614399" cy="8139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Google Shape;95;p15"/>
          <p:cNvCxnSpPr/>
          <p:nvPr/>
        </p:nvCxnSpPr>
        <p:spPr>
          <a:xfrm>
            <a:off x="4061700" y="3592034"/>
            <a:ext cx="1590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6" name="Google Shape;96;p15"/>
          <p:cNvSpPr txBox="1"/>
          <p:nvPr/>
        </p:nvSpPr>
        <p:spPr>
          <a:xfrm>
            <a:off x="4549513" y="3231659"/>
            <a:ext cx="6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Query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Google Shape;97;p15"/>
          <p:cNvSpPr txBox="1"/>
          <p:nvPr/>
        </p:nvSpPr>
        <p:spPr>
          <a:xfrm>
            <a:off x="0" y="2685884"/>
            <a:ext cx="3441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rPr>
              <a:t>ISEEQ Agent</a:t>
            </a:r>
            <a:endParaRPr sz="2800" b="1">
              <a:solidFill>
                <a:srgbClr val="000000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cxnSp>
        <p:nvCxnSpPr>
          <p:cNvPr id="98" name="Google Shape;98;p15"/>
          <p:cNvCxnSpPr/>
          <p:nvPr/>
        </p:nvCxnSpPr>
        <p:spPr>
          <a:xfrm flipH="1">
            <a:off x="4003825" y="3978084"/>
            <a:ext cx="1705800" cy="3900"/>
          </a:xfrm>
          <a:prstGeom prst="straightConnector1">
            <a:avLst/>
          </a:prstGeom>
          <a:noFill/>
          <a:ln w="19050" cap="flat" cmpd="sng">
            <a:solidFill>
              <a:srgbClr val="B45F0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9" name="Google Shape;99;p15"/>
          <p:cNvSpPr txBox="1"/>
          <p:nvPr/>
        </p:nvSpPr>
        <p:spPr>
          <a:xfrm>
            <a:off x="3756453" y="3631859"/>
            <a:ext cx="257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Ask: Information Seeking Questions 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00" name="Google Shape;100;p15"/>
          <p:cNvPicPr preferRelativeResize="0"/>
          <p:nvPr/>
        </p:nvPicPr>
        <p:blipFill rotWithShape="1">
          <a:blip r:embed="rId5">
            <a:alphaModFix/>
          </a:blip>
          <a:srcRect l="31105" t="16359" r="30643" b="24920"/>
          <a:stretch/>
        </p:blipFill>
        <p:spPr>
          <a:xfrm>
            <a:off x="6932350" y="3136184"/>
            <a:ext cx="852138" cy="9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5"/>
          <p:cNvPicPr preferRelativeResize="0"/>
          <p:nvPr/>
        </p:nvPicPr>
        <p:blipFill rotWithShape="1">
          <a:blip r:embed="rId4">
            <a:alphaModFix/>
          </a:blip>
          <a:srcRect t="2484" b="27916"/>
          <a:stretch/>
        </p:blipFill>
        <p:spPr>
          <a:xfrm>
            <a:off x="1319850" y="4234359"/>
            <a:ext cx="614399" cy="81397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5"/>
          <p:cNvSpPr txBox="1"/>
          <p:nvPr/>
        </p:nvSpPr>
        <p:spPr>
          <a:xfrm>
            <a:off x="0" y="420734"/>
            <a:ext cx="3441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rgbClr val="000000"/>
                </a:solidFill>
                <a:latin typeface="Amatic SC"/>
                <a:ea typeface="Amatic SC"/>
                <a:cs typeface="Amatic SC"/>
                <a:sym typeface="Amatic SC"/>
              </a:rPr>
              <a:t>Traditional Dialog Agent</a:t>
            </a:r>
            <a:endParaRPr sz="2800" b="1">
              <a:solidFill>
                <a:srgbClr val="000000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03" name="Google Shape;103;p15"/>
          <p:cNvPicPr preferRelativeResize="0"/>
          <p:nvPr/>
        </p:nvPicPr>
        <p:blipFill rotWithShape="1">
          <a:blip r:embed="rId5">
            <a:alphaModFix/>
          </a:blip>
          <a:srcRect l="31105" t="16359" r="30643" b="24920"/>
          <a:stretch/>
        </p:blipFill>
        <p:spPr>
          <a:xfrm>
            <a:off x="4585281" y="4847302"/>
            <a:ext cx="237744" cy="27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5"/>
          <p:cNvSpPr/>
          <p:nvPr/>
        </p:nvSpPr>
        <p:spPr>
          <a:xfrm>
            <a:off x="3815568" y="4071884"/>
            <a:ext cx="3180425" cy="7356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CE5CD"/>
          </a:solidFill>
          <a:ln w="9525" cap="flat" cmpd="sng">
            <a:solidFill>
              <a:srgbClr val="783F0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Dosis"/>
                <a:ea typeface="Dosis"/>
                <a:cs typeface="Dosis"/>
                <a:sym typeface="Dosis"/>
              </a:rPr>
              <a:t>1. Do you think you feel down most of the time?</a:t>
            </a:r>
            <a:endParaRPr sz="1200" dirty="0"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Dosis"/>
                <a:ea typeface="Dosis"/>
                <a:cs typeface="Dosis"/>
                <a:sym typeface="Dosis"/>
              </a:rPr>
              <a:t>2. How often do you feel depressed or </a:t>
            </a:r>
            <a:r>
              <a:rPr lang="en" sz="1200" b="1" dirty="0">
                <a:highlight>
                  <a:srgbClr val="FFFF00"/>
                </a:highlight>
                <a:latin typeface="Dosis"/>
                <a:ea typeface="Dosis"/>
                <a:cs typeface="Dosis"/>
                <a:sym typeface="Dosis"/>
              </a:rPr>
              <a:t>hopeless?</a:t>
            </a:r>
            <a:endParaRPr sz="1200" b="1" dirty="0">
              <a:highlight>
                <a:srgbClr val="FFFF00"/>
              </a:highlight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Dosis"/>
                <a:ea typeface="Dosis"/>
                <a:cs typeface="Dosis"/>
                <a:sym typeface="Dosis"/>
              </a:rPr>
              <a:t>3. How long have you </a:t>
            </a:r>
            <a:r>
              <a:rPr lang="en" sz="1200" b="1" dirty="0">
                <a:highlight>
                  <a:srgbClr val="FFFF00"/>
                </a:highlight>
                <a:latin typeface="Dosis"/>
                <a:ea typeface="Dosis"/>
                <a:cs typeface="Dosis"/>
                <a:sym typeface="Dosis"/>
              </a:rPr>
              <a:t>struggled with depression?</a:t>
            </a:r>
            <a:endParaRPr sz="1500" b="1" dirty="0">
              <a:highlight>
                <a:srgbClr val="FFFF00"/>
              </a:highlight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626CE8-4A78-4CB8-A9EC-FF2D784B05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3</a:t>
            </a:fld>
            <a:endParaRPr lang="en-US"/>
          </a:p>
        </p:txBody>
      </p:sp>
      <p:sp>
        <p:nvSpPr>
          <p:cNvPr id="29" name="Google Shape;80;p15">
            <a:extLst>
              <a:ext uri="{FF2B5EF4-FFF2-40B4-BE49-F238E27FC236}">
                <a16:creationId xmlns:a16="http://schemas.microsoft.com/office/drawing/2014/main" id="{668A085C-41C7-4A79-9B92-24E0C509C957}"/>
              </a:ext>
            </a:extLst>
          </p:cNvPr>
          <p:cNvSpPr/>
          <p:nvPr/>
        </p:nvSpPr>
        <p:spPr>
          <a:xfrm>
            <a:off x="932349" y="3141314"/>
            <a:ext cx="2705100" cy="9810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1155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Query:</a:t>
            </a:r>
            <a:r>
              <a:rPr lang="en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Need Advice! I am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Titillium Web"/>
                <a:ea typeface="Titillium Web"/>
                <a:cs typeface="Titillium Web"/>
                <a:sym typeface="Titillium Web"/>
              </a:rPr>
              <a:t>bothered</a:t>
            </a:r>
            <a:r>
              <a:rPr lang="en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by feeling down or </a:t>
            </a:r>
            <a:r>
              <a:rPr lang="en">
                <a:solidFill>
                  <a:srgbClr val="FFFFFF"/>
                </a:solidFill>
                <a:highlight>
                  <a:srgbClr val="000000"/>
                </a:highlight>
                <a:latin typeface="Titillium Web"/>
                <a:ea typeface="Titillium Web"/>
                <a:cs typeface="Titillium Web"/>
                <a:sym typeface="Titillium Web"/>
              </a:rPr>
              <a:t>depressed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/>
        </p:nvSpPr>
        <p:spPr>
          <a:xfrm>
            <a:off x="0" y="0"/>
            <a:ext cx="5544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Example 2:</a:t>
            </a:r>
            <a:r>
              <a:rPr lang="en" sz="3100" b="1">
                <a:latin typeface="Amatic SC"/>
                <a:ea typeface="Amatic SC"/>
                <a:cs typeface="Amatic SC"/>
                <a:sym typeface="Amatic SC"/>
              </a:rPr>
              <a:t> Learn about Blockchain</a:t>
            </a:r>
            <a:endParaRPr sz="3100"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474150" y="740200"/>
            <a:ext cx="3385500" cy="9810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1155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Query: </a:t>
            </a:r>
            <a:r>
              <a:rPr lang="en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Need to learn about blockchain, relationship to cryptocurrencies and their importance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11" name="Google Shape;11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4850" y="869625"/>
            <a:ext cx="1143175" cy="1143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" name="Google Shape;112;p16"/>
          <p:cNvCxnSpPr/>
          <p:nvPr/>
        </p:nvCxnSpPr>
        <p:spPr>
          <a:xfrm flipH="1">
            <a:off x="4081300" y="1409775"/>
            <a:ext cx="1705800" cy="3900"/>
          </a:xfrm>
          <a:prstGeom prst="straightConnector1">
            <a:avLst/>
          </a:prstGeom>
          <a:noFill/>
          <a:ln w="19050" cap="flat" cmpd="sng">
            <a:solidFill>
              <a:srgbClr val="B45F0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3" name="Google Shape;113;p16"/>
          <p:cNvSpPr txBox="1"/>
          <p:nvPr/>
        </p:nvSpPr>
        <p:spPr>
          <a:xfrm>
            <a:off x="3801875" y="1679663"/>
            <a:ext cx="3282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osis"/>
                <a:ea typeface="Dosis"/>
                <a:cs typeface="Dosis"/>
                <a:sym typeface="Dosis"/>
              </a:rPr>
              <a:t>Ask: Do you want to know about cryptocurrencies?</a:t>
            </a:r>
            <a:endParaRPr sz="1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4" name="Google Shape;114;p16"/>
          <p:cNvCxnSpPr/>
          <p:nvPr/>
        </p:nvCxnSpPr>
        <p:spPr>
          <a:xfrm flipH="1">
            <a:off x="4081300" y="2505738"/>
            <a:ext cx="1705800" cy="3900"/>
          </a:xfrm>
          <a:prstGeom prst="straightConnector1">
            <a:avLst/>
          </a:prstGeom>
          <a:noFill/>
          <a:ln w="19050" cap="flat" cmpd="sng">
            <a:solidFill>
              <a:srgbClr val="B45F0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5" name="Google Shape;115;p16"/>
          <p:cNvSpPr txBox="1"/>
          <p:nvPr/>
        </p:nvSpPr>
        <p:spPr>
          <a:xfrm>
            <a:off x="3801875" y="2223450"/>
            <a:ext cx="3773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osis"/>
                <a:ea typeface="Dosis"/>
                <a:cs typeface="Dosis"/>
                <a:sym typeface="Dosis"/>
              </a:rPr>
              <a:t>Ask: </a:t>
            </a:r>
            <a:r>
              <a:rPr lang="en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Do you want to know</a:t>
            </a:r>
            <a:r>
              <a:rPr lang="en" sz="1200">
                <a:latin typeface="Dosis"/>
                <a:ea typeface="Dosis"/>
                <a:cs typeface="Dosis"/>
                <a:sym typeface="Dosis"/>
              </a:rPr>
              <a:t> blockchain in currencies?</a:t>
            </a:r>
            <a:endParaRPr sz="1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Google Shape;116;p16"/>
          <p:cNvSpPr txBox="1"/>
          <p:nvPr/>
        </p:nvSpPr>
        <p:spPr>
          <a:xfrm>
            <a:off x="4657499" y="2505750"/>
            <a:ext cx="103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No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7" name="Google Shape;117;p16"/>
          <p:cNvPicPr preferRelativeResize="0"/>
          <p:nvPr/>
        </p:nvPicPr>
        <p:blipFill rotWithShape="1">
          <a:blip r:embed="rId4">
            <a:alphaModFix/>
          </a:blip>
          <a:srcRect t="2484" b="27916"/>
          <a:stretch/>
        </p:blipFill>
        <p:spPr>
          <a:xfrm>
            <a:off x="1105275" y="1864338"/>
            <a:ext cx="614399" cy="8139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" name="Google Shape;118;p16"/>
          <p:cNvCxnSpPr/>
          <p:nvPr/>
        </p:nvCxnSpPr>
        <p:spPr>
          <a:xfrm>
            <a:off x="4081200" y="1022175"/>
            <a:ext cx="1590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9" name="Google Shape;119;p16"/>
          <p:cNvSpPr txBox="1"/>
          <p:nvPr/>
        </p:nvSpPr>
        <p:spPr>
          <a:xfrm>
            <a:off x="4569013" y="661800"/>
            <a:ext cx="6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Query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0" name="Google Shape;120;p16"/>
          <p:cNvCxnSpPr/>
          <p:nvPr/>
        </p:nvCxnSpPr>
        <p:spPr>
          <a:xfrm>
            <a:off x="4197100" y="1685075"/>
            <a:ext cx="1590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1" name="Google Shape;121;p16"/>
          <p:cNvSpPr txBox="1"/>
          <p:nvPr/>
        </p:nvSpPr>
        <p:spPr>
          <a:xfrm>
            <a:off x="4657496" y="1382538"/>
            <a:ext cx="43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Yes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2" name="Google Shape;122;p16"/>
          <p:cNvSpPr txBox="1"/>
          <p:nvPr/>
        </p:nvSpPr>
        <p:spPr>
          <a:xfrm>
            <a:off x="3945350" y="1094213"/>
            <a:ext cx="3282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osis"/>
                <a:ea typeface="Dosis"/>
                <a:cs typeface="Dosis"/>
                <a:sym typeface="Dosis"/>
              </a:rPr>
              <a:t>Ask: Do you want to know about Blockchain?</a:t>
            </a:r>
            <a:endParaRPr sz="1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3" name="Google Shape;123;p16"/>
          <p:cNvCxnSpPr/>
          <p:nvPr/>
        </p:nvCxnSpPr>
        <p:spPr>
          <a:xfrm flipH="1">
            <a:off x="4139200" y="1972263"/>
            <a:ext cx="1705800" cy="3900"/>
          </a:xfrm>
          <a:prstGeom prst="straightConnector1">
            <a:avLst/>
          </a:prstGeom>
          <a:noFill/>
          <a:ln w="19050" cap="flat" cmpd="sng">
            <a:solidFill>
              <a:srgbClr val="B45F0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4" name="Google Shape;124;p16"/>
          <p:cNvCxnSpPr/>
          <p:nvPr/>
        </p:nvCxnSpPr>
        <p:spPr>
          <a:xfrm>
            <a:off x="4197100" y="2212500"/>
            <a:ext cx="1590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5" name="Google Shape;125;p16"/>
          <p:cNvSpPr txBox="1"/>
          <p:nvPr/>
        </p:nvSpPr>
        <p:spPr>
          <a:xfrm>
            <a:off x="4657496" y="1909963"/>
            <a:ext cx="43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Yes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6" name="Google Shape;126;p16"/>
          <p:cNvCxnSpPr/>
          <p:nvPr/>
        </p:nvCxnSpPr>
        <p:spPr>
          <a:xfrm>
            <a:off x="4197100" y="2840025"/>
            <a:ext cx="1590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7" name="Google Shape;127;p16"/>
          <p:cNvSpPr/>
          <p:nvPr/>
        </p:nvSpPr>
        <p:spPr>
          <a:xfrm>
            <a:off x="4874950" y="2916600"/>
            <a:ext cx="118500" cy="102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6"/>
          <p:cNvSpPr/>
          <p:nvPr/>
        </p:nvSpPr>
        <p:spPr>
          <a:xfrm>
            <a:off x="4874950" y="3066825"/>
            <a:ext cx="118500" cy="1029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6"/>
          <p:cNvSpPr txBox="1"/>
          <p:nvPr/>
        </p:nvSpPr>
        <p:spPr>
          <a:xfrm>
            <a:off x="105250" y="3130275"/>
            <a:ext cx="8968200" cy="13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●"/>
            </a:pPr>
            <a:r>
              <a:rPr lang="en"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Lack of external knowledge can affect the shape of the generated question. </a:t>
            </a:r>
            <a:r>
              <a:rPr lang="en" sz="160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For instance, in the context of blockchain, currencies is irrelevant. </a:t>
            </a:r>
            <a:endParaRPr sz="1600">
              <a:solidFill>
                <a:srgbClr val="B45F0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●"/>
            </a:pPr>
            <a:r>
              <a:rPr lang="en"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As traditional dialog agent do not have access of meta-information and/or knowledge graph (KG)</a:t>
            </a:r>
            <a:endParaRPr sz="1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●"/>
            </a:pPr>
            <a:r>
              <a:rPr lang="en" sz="16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Thus the generated questions are </a:t>
            </a:r>
            <a:r>
              <a:rPr lang="en" sz="160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redundant and lack diversity,</a:t>
            </a:r>
            <a:endParaRPr sz="1600">
              <a:solidFill>
                <a:srgbClr val="B45F0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dk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77AE9C-DC74-4D4A-9DA5-4091D80F23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7"/>
          <p:cNvPicPr preferRelativeResize="0"/>
          <p:nvPr/>
        </p:nvPicPr>
        <p:blipFill rotWithShape="1">
          <a:blip r:embed="rId3">
            <a:alphaModFix/>
          </a:blip>
          <a:srcRect l="31105" t="16359" r="30643" b="24920"/>
          <a:stretch/>
        </p:blipFill>
        <p:spPr>
          <a:xfrm>
            <a:off x="4334731" y="2580664"/>
            <a:ext cx="237744" cy="2737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7"/>
          <p:cNvSpPr txBox="1"/>
          <p:nvPr/>
        </p:nvSpPr>
        <p:spPr>
          <a:xfrm>
            <a:off x="0" y="0"/>
            <a:ext cx="5544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Example 2:</a:t>
            </a:r>
            <a:r>
              <a:rPr lang="en" sz="3100" b="1">
                <a:latin typeface="Amatic SC"/>
                <a:ea typeface="Amatic SC"/>
                <a:cs typeface="Amatic SC"/>
                <a:sym typeface="Amatic SC"/>
              </a:rPr>
              <a:t> Learn about Blockchain</a:t>
            </a:r>
            <a:endParaRPr sz="3100"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474150" y="740200"/>
            <a:ext cx="3385500" cy="981000"/>
          </a:xfrm>
          <a:prstGeom prst="wedgeEllipseCallout">
            <a:avLst>
              <a:gd name="adj1" fmla="val -20833"/>
              <a:gd name="adj2" fmla="val 62500"/>
            </a:avLst>
          </a:prstGeom>
          <a:solidFill>
            <a:srgbClr val="1155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Query: </a:t>
            </a:r>
            <a:r>
              <a:rPr lang="en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Need to learn about blockchain, relationship to cryptocurrencies and their importance</a:t>
            </a:r>
            <a:endParaRPr>
              <a:solidFill>
                <a:srgbClr val="FFFFFF"/>
              </a:solidFill>
              <a:highlight>
                <a:srgbClr val="000000"/>
              </a:highlight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cxnSp>
        <p:nvCxnSpPr>
          <p:cNvPr id="137" name="Google Shape;137;p17"/>
          <p:cNvCxnSpPr/>
          <p:nvPr/>
        </p:nvCxnSpPr>
        <p:spPr>
          <a:xfrm flipH="1">
            <a:off x="4081300" y="1409775"/>
            <a:ext cx="1705800" cy="3900"/>
          </a:xfrm>
          <a:prstGeom prst="straightConnector1">
            <a:avLst/>
          </a:prstGeom>
          <a:noFill/>
          <a:ln w="19050" cap="flat" cmpd="sng">
            <a:solidFill>
              <a:srgbClr val="B45F06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38" name="Google Shape;138;p17"/>
          <p:cNvPicPr preferRelativeResize="0"/>
          <p:nvPr/>
        </p:nvPicPr>
        <p:blipFill rotWithShape="1">
          <a:blip r:embed="rId4">
            <a:alphaModFix/>
          </a:blip>
          <a:srcRect t="2484" b="27916"/>
          <a:stretch/>
        </p:blipFill>
        <p:spPr>
          <a:xfrm>
            <a:off x="1105275" y="1864338"/>
            <a:ext cx="614399" cy="8139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" name="Google Shape;139;p17"/>
          <p:cNvCxnSpPr/>
          <p:nvPr/>
        </p:nvCxnSpPr>
        <p:spPr>
          <a:xfrm>
            <a:off x="4081200" y="1022175"/>
            <a:ext cx="1590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0" name="Google Shape;140;p17"/>
          <p:cNvSpPr txBox="1"/>
          <p:nvPr/>
        </p:nvSpPr>
        <p:spPr>
          <a:xfrm>
            <a:off x="4569013" y="661800"/>
            <a:ext cx="6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Query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1" name="Google Shape;141;p17"/>
          <p:cNvCxnSpPr/>
          <p:nvPr/>
        </p:nvCxnSpPr>
        <p:spPr>
          <a:xfrm>
            <a:off x="4197100" y="2878975"/>
            <a:ext cx="1590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2" name="Google Shape;142;p17"/>
          <p:cNvSpPr txBox="1"/>
          <p:nvPr/>
        </p:nvSpPr>
        <p:spPr>
          <a:xfrm>
            <a:off x="99900" y="3425175"/>
            <a:ext cx="53442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Dosis"/>
              <a:buChar char="●"/>
            </a:pPr>
            <a:r>
              <a:rPr lang="en" sz="160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Questions around entities in context and semantically related entities through commonsense KG</a:t>
            </a:r>
            <a:endParaRPr sz="1600">
              <a:solidFill>
                <a:srgbClr val="B45F0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Dosis"/>
              <a:buChar char="●"/>
            </a:pPr>
            <a:r>
              <a:rPr lang="en" sz="160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Specific to generic questions whose compiled response is cohesive. 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143" name="Google Shape;143;p17"/>
          <p:cNvSpPr txBox="1"/>
          <p:nvPr/>
        </p:nvSpPr>
        <p:spPr>
          <a:xfrm>
            <a:off x="4647900" y="2556050"/>
            <a:ext cx="45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osis"/>
                <a:ea typeface="Dosis"/>
                <a:cs typeface="Dosis"/>
                <a:sym typeface="Dosis"/>
              </a:rPr>
              <a:t>Yes</a:t>
            </a:r>
            <a:endParaRPr sz="1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4" name="Google Shape;144;p17"/>
          <p:cNvSpPr/>
          <p:nvPr/>
        </p:nvSpPr>
        <p:spPr>
          <a:xfrm>
            <a:off x="3512125" y="1526901"/>
            <a:ext cx="3224100" cy="981000"/>
          </a:xfrm>
          <a:prstGeom prst="wedgeRectCallout">
            <a:avLst>
              <a:gd name="adj1" fmla="val -20833"/>
              <a:gd name="adj2" fmla="val 62500"/>
            </a:avLst>
          </a:prstGeom>
          <a:solidFill>
            <a:srgbClr val="FCE5CD"/>
          </a:solidFill>
          <a:ln w="9525" cap="flat" cmpd="sng">
            <a:solidFill>
              <a:srgbClr val="783F0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Dosis"/>
                <a:ea typeface="Dosis"/>
                <a:cs typeface="Dosis"/>
                <a:sym typeface="Dosis"/>
              </a:rPr>
              <a:t>1. Do you want to know about cryptocurrencies?</a:t>
            </a:r>
            <a:endParaRPr sz="1200" dirty="0"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Dosis"/>
                <a:ea typeface="Dosis"/>
                <a:cs typeface="Dosis"/>
                <a:sym typeface="Dosis"/>
              </a:rPr>
              <a:t>2. Do you want to know relation between blockchain and cryptocurrencies?</a:t>
            </a:r>
            <a:endParaRPr sz="1200" dirty="0"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Dosis"/>
                <a:ea typeface="Dosis"/>
                <a:cs typeface="Dosis"/>
                <a:sym typeface="Dosis"/>
              </a:rPr>
              <a:t>3. Do you want to know about </a:t>
            </a:r>
            <a:r>
              <a:rPr lang="en" sz="1200" b="1" dirty="0">
                <a:highlight>
                  <a:srgbClr val="FFFF00"/>
                </a:highlight>
                <a:latin typeface="Dosis"/>
                <a:ea typeface="Dosis"/>
                <a:cs typeface="Dosis"/>
                <a:sym typeface="Dosis"/>
              </a:rPr>
              <a:t>bitcoin</a:t>
            </a:r>
            <a:r>
              <a:rPr lang="en" sz="1200" dirty="0">
                <a:latin typeface="Dosis"/>
                <a:ea typeface="Dosis"/>
                <a:cs typeface="Dosis"/>
                <a:sym typeface="Dosis"/>
              </a:rPr>
              <a:t> in blockchain?</a:t>
            </a:r>
            <a:endParaRPr sz="1200" dirty="0"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5" name="Google Shape;145;p17"/>
          <p:cNvSpPr/>
          <p:nvPr/>
        </p:nvSpPr>
        <p:spPr>
          <a:xfrm>
            <a:off x="4402746" y="2336747"/>
            <a:ext cx="101700" cy="82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7"/>
          <p:cNvSpPr/>
          <p:nvPr/>
        </p:nvSpPr>
        <p:spPr>
          <a:xfrm>
            <a:off x="4402746" y="2473547"/>
            <a:ext cx="101700" cy="825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47" name="Google Shape;147;p17"/>
          <p:cNvCxnSpPr/>
          <p:nvPr/>
        </p:nvCxnSpPr>
        <p:spPr>
          <a:xfrm flipH="1">
            <a:off x="4197100" y="3201900"/>
            <a:ext cx="1705800" cy="3900"/>
          </a:xfrm>
          <a:prstGeom prst="straightConnector1">
            <a:avLst/>
          </a:prstGeom>
          <a:noFill/>
          <a:ln w="19050" cap="flat" cmpd="sng">
            <a:solidFill>
              <a:srgbClr val="B45F0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8" name="Google Shape;148;p17"/>
          <p:cNvSpPr txBox="1"/>
          <p:nvPr/>
        </p:nvSpPr>
        <p:spPr>
          <a:xfrm>
            <a:off x="4647925" y="2878975"/>
            <a:ext cx="80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osis"/>
                <a:ea typeface="Dosis"/>
                <a:cs typeface="Dosis"/>
                <a:sym typeface="Dosis"/>
              </a:rPr>
              <a:t>Response</a:t>
            </a:r>
            <a:endParaRPr sz="12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Google Shape;149;p17"/>
          <p:cNvPicPr preferRelativeResize="0"/>
          <p:nvPr/>
        </p:nvPicPr>
        <p:blipFill rotWithShape="1">
          <a:blip r:embed="rId3">
            <a:alphaModFix/>
          </a:blip>
          <a:srcRect l="31105" t="16359" r="30643" b="24920"/>
          <a:stretch/>
        </p:blipFill>
        <p:spPr>
          <a:xfrm>
            <a:off x="7306225" y="1062009"/>
            <a:ext cx="852138" cy="98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7"/>
          <p:cNvSpPr/>
          <p:nvPr/>
        </p:nvSpPr>
        <p:spPr>
          <a:xfrm rot="-3216811">
            <a:off x="6690803" y="2360688"/>
            <a:ext cx="682704" cy="728427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17"/>
          <p:cNvSpPr/>
          <p:nvPr/>
        </p:nvSpPr>
        <p:spPr>
          <a:xfrm>
            <a:off x="7127286" y="2678300"/>
            <a:ext cx="1845000" cy="1601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17"/>
          <p:cNvSpPr/>
          <p:nvPr/>
        </p:nvSpPr>
        <p:spPr>
          <a:xfrm>
            <a:off x="7659675" y="2775025"/>
            <a:ext cx="934800" cy="2736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rgbClr val="0C34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Blockchain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3" name="Google Shape;153;p17"/>
          <p:cNvSpPr/>
          <p:nvPr/>
        </p:nvSpPr>
        <p:spPr>
          <a:xfrm>
            <a:off x="7395525" y="3215700"/>
            <a:ext cx="1463100" cy="273600"/>
          </a:xfrm>
          <a:prstGeom prst="rect">
            <a:avLst/>
          </a:prstGeom>
          <a:solidFill>
            <a:srgbClr val="B6D7A8"/>
          </a:solidFill>
          <a:ln w="9525" cap="flat" cmpd="sng">
            <a:solidFill>
              <a:srgbClr val="0C34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Cryptocurrencies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4" name="Google Shape;154;p17"/>
          <p:cNvSpPr/>
          <p:nvPr/>
        </p:nvSpPr>
        <p:spPr>
          <a:xfrm>
            <a:off x="7533700" y="3656375"/>
            <a:ext cx="934800" cy="2736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rgbClr val="0C34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Bitcoin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5" name="Google Shape;155;p17"/>
          <p:cNvSpPr/>
          <p:nvPr/>
        </p:nvSpPr>
        <p:spPr>
          <a:xfrm>
            <a:off x="6585800" y="4097050"/>
            <a:ext cx="1151100" cy="273600"/>
          </a:xfrm>
          <a:prstGeom prst="ellipse">
            <a:avLst/>
          </a:prstGeom>
          <a:solidFill>
            <a:srgbClr val="274E13"/>
          </a:solidFill>
          <a:ln w="9525" cap="flat" cmpd="sng">
            <a:solidFill>
              <a:srgbClr val="0C34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invented</a:t>
            </a: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6" name="Google Shape;156;p17"/>
          <p:cNvSpPr/>
          <p:nvPr/>
        </p:nvSpPr>
        <p:spPr>
          <a:xfrm>
            <a:off x="7821175" y="4097050"/>
            <a:ext cx="1151100" cy="273600"/>
          </a:xfrm>
          <a:prstGeom prst="ellipse">
            <a:avLst/>
          </a:prstGeom>
          <a:solidFill>
            <a:srgbClr val="274E13"/>
          </a:solidFill>
          <a:ln w="9525" cap="flat" cmpd="sng">
            <a:solidFill>
              <a:srgbClr val="0C34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facts</a:t>
            </a: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Google Shape;157;p17"/>
          <p:cNvSpPr/>
          <p:nvPr/>
        </p:nvSpPr>
        <p:spPr>
          <a:xfrm>
            <a:off x="6371425" y="3656375"/>
            <a:ext cx="934800" cy="273600"/>
          </a:xfrm>
          <a:prstGeom prst="rect">
            <a:avLst/>
          </a:prstGeom>
          <a:solidFill>
            <a:srgbClr val="93C47D"/>
          </a:solidFill>
          <a:ln w="9525" cap="flat" cmpd="sng">
            <a:solidFill>
              <a:srgbClr val="0C34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Ethereum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8" name="Google Shape;158;p17"/>
          <p:cNvCxnSpPr>
            <a:stCxn id="152" idx="2"/>
            <a:endCxn id="153" idx="0"/>
          </p:cNvCxnSpPr>
          <p:nvPr/>
        </p:nvCxnSpPr>
        <p:spPr>
          <a:xfrm>
            <a:off x="8127075" y="3048625"/>
            <a:ext cx="0" cy="167100"/>
          </a:xfrm>
          <a:prstGeom prst="straightConnector1">
            <a:avLst/>
          </a:prstGeom>
          <a:noFill/>
          <a:ln w="9525" cap="flat" cmpd="sng">
            <a:solidFill>
              <a:srgbClr val="274E1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9" name="Google Shape;159;p17"/>
          <p:cNvCxnSpPr>
            <a:stCxn id="153" idx="2"/>
            <a:endCxn id="157" idx="0"/>
          </p:cNvCxnSpPr>
          <p:nvPr/>
        </p:nvCxnSpPr>
        <p:spPr>
          <a:xfrm flipH="1">
            <a:off x="6838875" y="3489300"/>
            <a:ext cx="1288200" cy="167100"/>
          </a:xfrm>
          <a:prstGeom prst="straightConnector1">
            <a:avLst/>
          </a:prstGeom>
          <a:noFill/>
          <a:ln w="9525" cap="flat" cmpd="sng">
            <a:solidFill>
              <a:srgbClr val="274E1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0" name="Google Shape;160;p17"/>
          <p:cNvCxnSpPr>
            <a:stCxn id="153" idx="2"/>
            <a:endCxn id="154" idx="0"/>
          </p:cNvCxnSpPr>
          <p:nvPr/>
        </p:nvCxnSpPr>
        <p:spPr>
          <a:xfrm flipH="1">
            <a:off x="8001075" y="3489300"/>
            <a:ext cx="126000" cy="167100"/>
          </a:xfrm>
          <a:prstGeom prst="straightConnector1">
            <a:avLst/>
          </a:prstGeom>
          <a:noFill/>
          <a:ln w="9525" cap="flat" cmpd="sng">
            <a:solidFill>
              <a:srgbClr val="274E1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1" name="Google Shape;161;p17"/>
          <p:cNvCxnSpPr>
            <a:stCxn id="157" idx="2"/>
            <a:endCxn id="155" idx="0"/>
          </p:cNvCxnSpPr>
          <p:nvPr/>
        </p:nvCxnSpPr>
        <p:spPr>
          <a:xfrm>
            <a:off x="6838825" y="3929975"/>
            <a:ext cx="322500" cy="16710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2" name="Google Shape;162;p17"/>
          <p:cNvCxnSpPr>
            <a:stCxn id="157" idx="2"/>
            <a:endCxn id="156" idx="0"/>
          </p:cNvCxnSpPr>
          <p:nvPr/>
        </p:nvCxnSpPr>
        <p:spPr>
          <a:xfrm>
            <a:off x="6838825" y="3929975"/>
            <a:ext cx="1557900" cy="16710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3" name="Google Shape;163;p17"/>
          <p:cNvCxnSpPr>
            <a:stCxn id="154" idx="2"/>
            <a:endCxn id="155" idx="0"/>
          </p:cNvCxnSpPr>
          <p:nvPr/>
        </p:nvCxnSpPr>
        <p:spPr>
          <a:xfrm flipH="1">
            <a:off x="7161400" y="3929975"/>
            <a:ext cx="839700" cy="16710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dash"/>
            <a:round/>
            <a:headEnd type="none" w="med" len="med"/>
            <a:tailEnd type="triangle" w="med" len="med"/>
          </a:ln>
        </p:spPr>
      </p:cxnSp>
      <p:cxnSp>
        <p:nvCxnSpPr>
          <p:cNvPr id="164" name="Google Shape;164;p17"/>
          <p:cNvCxnSpPr>
            <a:stCxn id="154" idx="2"/>
            <a:endCxn id="156" idx="0"/>
          </p:cNvCxnSpPr>
          <p:nvPr/>
        </p:nvCxnSpPr>
        <p:spPr>
          <a:xfrm>
            <a:off x="8001100" y="3929975"/>
            <a:ext cx="395700" cy="16710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165" name="Google Shape;165;p17"/>
          <p:cNvSpPr txBox="1"/>
          <p:nvPr/>
        </p:nvSpPr>
        <p:spPr>
          <a:xfrm>
            <a:off x="6387650" y="4498175"/>
            <a:ext cx="261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osis"/>
                <a:ea typeface="Dosis"/>
                <a:cs typeface="Dosis"/>
                <a:sym typeface="Dosis"/>
              </a:rPr>
              <a:t>A simplified common-sense graph</a:t>
            </a:r>
            <a:endParaRPr sz="1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6" name="Google Shape;166;p17"/>
          <p:cNvSpPr txBox="1"/>
          <p:nvPr/>
        </p:nvSpPr>
        <p:spPr>
          <a:xfrm>
            <a:off x="221850" y="3048625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ISEEQ generates</a:t>
            </a:r>
            <a:endParaRPr sz="3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94EB5E-98CE-452C-92F9-6F55500C3E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/>
        </p:nvSpPr>
        <p:spPr>
          <a:xfrm>
            <a:off x="0" y="0"/>
            <a:ext cx="73551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>
                <a:latin typeface="Amatic SC"/>
                <a:ea typeface="Amatic SC"/>
                <a:cs typeface="Amatic SC"/>
                <a:sym typeface="Amatic SC"/>
              </a:rPr>
              <a:t>Conversational Information Seeking </a:t>
            </a:r>
            <a:r>
              <a:rPr lang="en" sz="3100" b="1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(CIS)</a:t>
            </a:r>
            <a:endParaRPr sz="3100" b="1">
              <a:solidFill>
                <a:srgbClr val="1155CC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72" name="Google Shape;172;p18"/>
          <p:cNvSpPr txBox="1"/>
          <p:nvPr/>
        </p:nvSpPr>
        <p:spPr>
          <a:xfrm>
            <a:off x="255800" y="740875"/>
            <a:ext cx="85368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osis"/>
                <a:ea typeface="Dosis"/>
                <a:cs typeface="Dosis"/>
                <a:sym typeface="Dosis"/>
              </a:rPr>
              <a:t>What is Conversational Information Seeking?</a:t>
            </a:r>
            <a:endParaRPr sz="1600"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Conversational Information Seeking (CIS) is an emerging research area within Conversation AI that attempts to seek information from end-users in order to understand and satisfy user’s needs. </a:t>
            </a:r>
            <a:endParaRPr sz="1600">
              <a:solidFill>
                <a:srgbClr val="B45F0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Dosis"/>
              <a:ea typeface="Dosis"/>
              <a:cs typeface="Dosis"/>
              <a:sym typeface="Dosi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A CIS system can assist clinicians in pre-screening or triaging patients in healthcare.</a:t>
            </a:r>
            <a:endParaRPr sz="1600" i="1">
              <a:solidFill>
                <a:srgbClr val="B45F0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Here, the agent  is the propeller of a conversation with a user</a:t>
            </a:r>
            <a:endParaRPr sz="1600" i="1">
              <a:solidFill>
                <a:srgbClr val="B45F0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3" name="Google Shape;173;p18"/>
          <p:cNvSpPr txBox="1"/>
          <p:nvPr/>
        </p:nvSpPr>
        <p:spPr>
          <a:xfrm>
            <a:off x="255800" y="2839775"/>
            <a:ext cx="85368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osis"/>
                <a:ea typeface="Dosis"/>
                <a:cs typeface="Dosis"/>
                <a:sym typeface="Dosis"/>
              </a:rPr>
              <a:t>What are Information Seeking Questions (ISQs) ?</a:t>
            </a:r>
            <a:endParaRPr sz="1600"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ISQs differ from other question type (e.g Clarifying questions </a:t>
            </a:r>
            <a:r>
              <a:rPr lang="en" sz="1600">
                <a:solidFill>
                  <a:srgbClr val="1155CC"/>
                </a:solidFill>
                <a:latin typeface="Dosis"/>
                <a:ea typeface="Dosis"/>
                <a:cs typeface="Dosis"/>
                <a:sym typeface="Dosis"/>
              </a:rPr>
              <a:t>[1, 2],</a:t>
            </a:r>
            <a:r>
              <a:rPr lang="en" sz="160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 Follow-up questions </a:t>
            </a:r>
            <a:r>
              <a:rPr lang="en" sz="1600">
                <a:solidFill>
                  <a:srgbClr val="1155CC"/>
                </a:solidFill>
                <a:latin typeface="Dosis"/>
                <a:ea typeface="Dosis"/>
                <a:cs typeface="Dosis"/>
                <a:sym typeface="Dosis"/>
              </a:rPr>
              <a:t>[3]</a:t>
            </a:r>
            <a:r>
              <a:rPr lang="en" sz="160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) by having a </a:t>
            </a:r>
            <a:endParaRPr sz="1600">
              <a:solidFill>
                <a:srgbClr val="B45F0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Dosis"/>
              <a:buChar char="●"/>
            </a:pPr>
            <a:r>
              <a:rPr lang="en" sz="160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Structure : semantic relations between questions and logical coherence</a:t>
            </a:r>
            <a:endParaRPr sz="1600">
              <a:solidFill>
                <a:srgbClr val="B45F0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Dosis"/>
              <a:buChar char="●"/>
            </a:pPr>
            <a:r>
              <a:rPr lang="en" sz="160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Cover Objective Details</a:t>
            </a:r>
            <a:endParaRPr sz="1600">
              <a:solidFill>
                <a:srgbClr val="B45F0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600"/>
              <a:buFont typeface="Dosis"/>
              <a:buChar char="●"/>
            </a:pPr>
            <a:r>
              <a:rPr lang="en" sz="1600">
                <a:solidFill>
                  <a:srgbClr val="B45F06"/>
                </a:solidFill>
                <a:latin typeface="Dosis"/>
                <a:ea typeface="Dosis"/>
                <a:cs typeface="Dosis"/>
                <a:sym typeface="Dosis"/>
              </a:rPr>
              <a:t>Expand on the breath of topic</a:t>
            </a:r>
            <a:endParaRPr sz="1600">
              <a:solidFill>
                <a:srgbClr val="B45F0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4" name="Google Shape;174;p18"/>
          <p:cNvSpPr txBox="1"/>
          <p:nvPr/>
        </p:nvSpPr>
        <p:spPr>
          <a:xfrm>
            <a:off x="83850" y="4555375"/>
            <a:ext cx="897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venir"/>
                <a:ea typeface="Avenir"/>
                <a:cs typeface="Avenir"/>
                <a:sym typeface="Avenir"/>
              </a:rPr>
              <a:t>[1] Rao, S., and Daum ́e III, H. Learning to ask good questions: Ranking clarification questions using neural expected value of perfect information. In ACL 2018</a:t>
            </a:r>
            <a:endParaRPr sz="8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venir"/>
                <a:ea typeface="Avenir"/>
                <a:cs typeface="Avenir"/>
                <a:sym typeface="Avenir"/>
              </a:rPr>
              <a:t>[2] Zamani, H.; Dumais, S.; Craswell, N.; Bennett, P.; and Lueck, G. Generating clarifying questions for information retrieval. In Proceedings of The Web Conference 2020</a:t>
            </a:r>
            <a:endParaRPr sz="8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venir"/>
                <a:ea typeface="Avenir"/>
                <a:cs typeface="Avenir"/>
                <a:sym typeface="Avenir"/>
              </a:rPr>
              <a:t>[3] Pothirattanachaikul, S.; Yamamoto, T.; Yamamoto, Y.; and Yoshikawa, M. Analyzing the effects of” people also ask” on search behaviors and beliefs. In  ACM HT and Social Media, 2020.</a:t>
            </a:r>
            <a:endParaRPr sz="8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7BD5A6-41B0-4C43-B759-0E7BE46E3D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/>
          <p:nvPr/>
        </p:nvSpPr>
        <p:spPr>
          <a:xfrm>
            <a:off x="0" y="0"/>
            <a:ext cx="90324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Advancing Current State</a:t>
            </a:r>
            <a:r>
              <a:rPr lang="en" sz="3100" b="1">
                <a:latin typeface="Amatic SC"/>
                <a:ea typeface="Amatic SC"/>
                <a:cs typeface="Amatic SC"/>
                <a:sym typeface="Amatic SC"/>
              </a:rPr>
              <a:t> in Conversational Information Seeking</a:t>
            </a:r>
            <a:endParaRPr sz="3100" b="1"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80" name="Google Shape;18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50" y="661800"/>
            <a:ext cx="9032300" cy="279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9"/>
          <p:cNvPicPr preferRelativeResize="0"/>
          <p:nvPr/>
        </p:nvPicPr>
        <p:blipFill rotWithShape="1">
          <a:blip r:embed="rId4">
            <a:alphaModFix/>
          </a:blip>
          <a:srcRect l="31105" t="16359" r="30643" b="24920"/>
          <a:stretch/>
        </p:blipFill>
        <p:spPr>
          <a:xfrm>
            <a:off x="6447225" y="603450"/>
            <a:ext cx="320200" cy="3685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9"/>
          <p:cNvSpPr txBox="1"/>
          <p:nvPr/>
        </p:nvSpPr>
        <p:spPr>
          <a:xfrm>
            <a:off x="151375" y="3720050"/>
            <a:ext cx="85368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ISEEQ</a:t>
            </a:r>
            <a:r>
              <a:rPr lang="en" sz="1600">
                <a:latin typeface="Dosis"/>
                <a:ea typeface="Dosis"/>
                <a:cs typeface="Dosis"/>
                <a:sym typeface="Dosis"/>
              </a:rPr>
              <a:t> generates context-specific questions that drill down from </a:t>
            </a:r>
            <a:r>
              <a:rPr lang="en" sz="1600">
                <a:highlight>
                  <a:srgbClr val="FFF2CC"/>
                </a:highlight>
                <a:latin typeface="Dosis"/>
                <a:ea typeface="Dosis"/>
                <a:cs typeface="Dosis"/>
                <a:sym typeface="Dosis"/>
              </a:rPr>
              <a:t>high-level questions</a:t>
            </a:r>
            <a:r>
              <a:rPr lang="en" sz="1600">
                <a:latin typeface="Dosis"/>
                <a:ea typeface="Dosis"/>
                <a:cs typeface="Dosis"/>
                <a:sym typeface="Dosis"/>
              </a:rPr>
              <a:t> to </a:t>
            </a:r>
            <a:r>
              <a:rPr lang="en" sz="1600">
                <a:highlight>
                  <a:srgbClr val="FFF2CC"/>
                </a:highlight>
                <a:latin typeface="Dosis"/>
                <a:ea typeface="Dosis"/>
                <a:cs typeface="Dosis"/>
                <a:sym typeface="Dosis"/>
              </a:rPr>
              <a:t>problem-focused questions</a:t>
            </a:r>
            <a:r>
              <a:rPr lang="en" sz="1600">
                <a:latin typeface="Dosis"/>
                <a:ea typeface="Dosis"/>
                <a:cs typeface="Dosis"/>
                <a:sym typeface="Dosis"/>
              </a:rPr>
              <a:t> faster than (Clarifying or follow-up )-based dialog agent.</a:t>
            </a:r>
            <a:endParaRPr sz="1600"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ISEEQ </a:t>
            </a:r>
            <a:r>
              <a:rPr lang="en" sz="1600">
                <a:latin typeface="Dosis"/>
                <a:ea typeface="Dosis"/>
                <a:cs typeface="Dosis"/>
                <a:sym typeface="Dosis"/>
              </a:rPr>
              <a:t>reduce the number of turns to reach the desired information.  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34B2A1-C424-4311-AA6C-85312111D6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0"/>
          <p:cNvSpPr txBox="1"/>
          <p:nvPr/>
        </p:nvSpPr>
        <p:spPr>
          <a:xfrm>
            <a:off x="0" y="0"/>
            <a:ext cx="88260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ISEEQ’s  META-INFORMATIOn RETRIEVAL </a:t>
            </a:r>
            <a:r>
              <a:rPr lang="en" sz="31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Can Enhance </a:t>
            </a:r>
            <a:r>
              <a:rPr lang="en" sz="3100" b="1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Current State</a:t>
            </a:r>
            <a:r>
              <a:rPr lang="en" sz="3100" b="1">
                <a:latin typeface="Amatic SC"/>
                <a:ea typeface="Amatic SC"/>
                <a:cs typeface="Amatic SC"/>
                <a:sym typeface="Amatic SC"/>
              </a:rPr>
              <a:t> in Conversational Information Seeking (CIS) </a:t>
            </a:r>
            <a:endParaRPr sz="3100" b="1"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188" name="Google Shape;188;p20"/>
          <p:cNvSpPr txBox="1"/>
          <p:nvPr/>
        </p:nvSpPr>
        <p:spPr>
          <a:xfrm>
            <a:off x="137225" y="1067300"/>
            <a:ext cx="43404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783F04"/>
                </a:solidFill>
                <a:latin typeface="Dosis"/>
                <a:ea typeface="Dosis"/>
                <a:cs typeface="Dosis"/>
                <a:sym typeface="Dosis"/>
              </a:rPr>
              <a:t>Current State</a:t>
            </a:r>
            <a:endParaRPr sz="1600" b="1">
              <a:solidFill>
                <a:srgbClr val="783F04"/>
              </a:solidFill>
              <a:latin typeface="Dosis"/>
              <a:ea typeface="Dosis"/>
              <a:cs typeface="Dosis"/>
              <a:sym typeface="Dosis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600"/>
              <a:buFont typeface="Dosis"/>
              <a:buChar char="●"/>
            </a:pPr>
            <a:r>
              <a:rPr lang="en" sz="1600">
                <a:solidFill>
                  <a:srgbClr val="783F04"/>
                </a:solidFill>
                <a:latin typeface="Dosis"/>
                <a:ea typeface="Dosis"/>
                <a:cs typeface="Dosis"/>
                <a:sym typeface="Dosis"/>
              </a:rPr>
              <a:t>Tremendous amount of annotation effort</a:t>
            </a:r>
            <a:endParaRPr sz="1600">
              <a:solidFill>
                <a:srgbClr val="783F04"/>
              </a:solidFill>
              <a:latin typeface="Dosis"/>
              <a:ea typeface="Dosis"/>
              <a:cs typeface="Dosis"/>
              <a:sym typeface="Dosis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600"/>
              <a:buFont typeface="Dosis"/>
              <a:buChar char="○"/>
            </a:pPr>
            <a:r>
              <a:rPr lang="en" sz="1600">
                <a:solidFill>
                  <a:srgbClr val="783F04"/>
                </a:solidFill>
                <a:latin typeface="Dosis"/>
                <a:ea typeface="Dosis"/>
                <a:cs typeface="Dosis"/>
                <a:sym typeface="Dosis"/>
              </a:rPr>
              <a:t>Searching the web </a:t>
            </a:r>
            <a:r>
              <a:rPr lang="en" sz="1600">
                <a:solidFill>
                  <a:srgbClr val="1155CC"/>
                </a:solidFill>
                <a:latin typeface="Dosis"/>
                <a:ea typeface="Dosis"/>
                <a:cs typeface="Dosis"/>
                <a:sym typeface="Dosis"/>
              </a:rPr>
              <a:t>[4]</a:t>
            </a:r>
            <a:endParaRPr sz="1600">
              <a:solidFill>
                <a:srgbClr val="1155CC"/>
              </a:solidFill>
              <a:latin typeface="Dosis"/>
              <a:ea typeface="Dosis"/>
              <a:cs typeface="Dosis"/>
              <a:sym typeface="Dosis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600"/>
              <a:buFont typeface="Dosis"/>
              <a:buChar char="○"/>
            </a:pPr>
            <a:r>
              <a:rPr lang="en" sz="1600">
                <a:solidFill>
                  <a:srgbClr val="783F04"/>
                </a:solidFill>
                <a:latin typeface="Dosis"/>
                <a:ea typeface="Dosis"/>
                <a:cs typeface="Dosis"/>
                <a:sym typeface="Dosis"/>
              </a:rPr>
              <a:t>Creating good quality questions </a:t>
            </a:r>
            <a:r>
              <a:rPr lang="en" sz="1600">
                <a:solidFill>
                  <a:srgbClr val="1155CC"/>
                </a:solidFill>
                <a:latin typeface="Dosis"/>
                <a:ea typeface="Dosis"/>
                <a:cs typeface="Dosis"/>
                <a:sym typeface="Dosis"/>
              </a:rPr>
              <a:t>[5]</a:t>
            </a:r>
            <a:endParaRPr sz="1600">
              <a:solidFill>
                <a:srgbClr val="1155CC"/>
              </a:solidFill>
              <a:latin typeface="Dosis"/>
              <a:ea typeface="Dosis"/>
              <a:cs typeface="Dosis"/>
              <a:sym typeface="Dosis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600"/>
              <a:buFont typeface="Dosis"/>
              <a:buChar char="○"/>
            </a:pPr>
            <a:r>
              <a:rPr lang="en" sz="1600">
                <a:solidFill>
                  <a:srgbClr val="783F04"/>
                </a:solidFill>
                <a:latin typeface="Dosis"/>
                <a:ea typeface="Dosis"/>
                <a:cs typeface="Dosis"/>
                <a:sym typeface="Dosis"/>
              </a:rPr>
              <a:t>Response Shaping </a:t>
            </a:r>
            <a:r>
              <a:rPr lang="en" sz="1600">
                <a:solidFill>
                  <a:srgbClr val="1155CC"/>
                </a:solidFill>
                <a:latin typeface="Dosis"/>
                <a:ea typeface="Dosis"/>
                <a:cs typeface="Dosis"/>
                <a:sym typeface="Dosis"/>
              </a:rPr>
              <a:t>[6]</a:t>
            </a:r>
            <a:endParaRPr sz="1600">
              <a:solidFill>
                <a:srgbClr val="1155CC"/>
              </a:solidFill>
              <a:latin typeface="Dosis"/>
              <a:ea typeface="Dosis"/>
              <a:cs typeface="Dosis"/>
              <a:sym typeface="Dosis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600"/>
              <a:buFont typeface="Dosis"/>
              <a:buChar char="○"/>
            </a:pPr>
            <a:r>
              <a:rPr lang="en" sz="1600">
                <a:solidFill>
                  <a:srgbClr val="783F04"/>
                </a:solidFill>
                <a:latin typeface="Dosis"/>
                <a:ea typeface="Dosis"/>
                <a:cs typeface="Dosis"/>
                <a:sym typeface="Dosis"/>
              </a:rPr>
              <a:t>Maintaining the information flow</a:t>
            </a:r>
            <a:endParaRPr sz="1600">
              <a:solidFill>
                <a:srgbClr val="783F0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9" name="Google Shape;189;p20"/>
          <p:cNvSpPr txBox="1"/>
          <p:nvPr/>
        </p:nvSpPr>
        <p:spPr>
          <a:xfrm>
            <a:off x="140725" y="2678600"/>
            <a:ext cx="39606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600"/>
              <a:buFont typeface="Dosis"/>
              <a:buChar char="●"/>
            </a:pPr>
            <a:r>
              <a:rPr lang="en" sz="1600">
                <a:solidFill>
                  <a:srgbClr val="783F04"/>
                </a:solidFill>
                <a:latin typeface="Dosis"/>
                <a:ea typeface="Dosis"/>
                <a:cs typeface="Dosis"/>
                <a:sym typeface="Dosis"/>
              </a:rPr>
              <a:t>Lack Curiosity-driven Question Generation</a:t>
            </a:r>
            <a:endParaRPr sz="1600">
              <a:solidFill>
                <a:srgbClr val="783F04"/>
              </a:solidFill>
              <a:latin typeface="Dosis"/>
              <a:ea typeface="Dosis"/>
              <a:cs typeface="Dosis"/>
              <a:sym typeface="Dosis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600"/>
              <a:buFont typeface="Dosis"/>
              <a:buChar char="○"/>
            </a:pPr>
            <a:r>
              <a:rPr lang="en" sz="1600">
                <a:solidFill>
                  <a:srgbClr val="783F04"/>
                </a:solidFill>
                <a:latin typeface="Dosis"/>
                <a:ea typeface="Dosis"/>
                <a:cs typeface="Dosis"/>
                <a:sym typeface="Dosis"/>
              </a:rPr>
              <a:t>Current CIS ask </a:t>
            </a:r>
            <a:endParaRPr sz="1600">
              <a:solidFill>
                <a:srgbClr val="783F04"/>
              </a:solidFill>
              <a:latin typeface="Dosis"/>
              <a:ea typeface="Dosis"/>
              <a:cs typeface="Dosis"/>
              <a:sym typeface="Dosis"/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600"/>
              <a:buFont typeface="Dosis"/>
              <a:buChar char="■"/>
            </a:pPr>
            <a:r>
              <a:rPr lang="en" sz="1600" b="1">
                <a:solidFill>
                  <a:srgbClr val="783F04"/>
                </a:solidFill>
                <a:latin typeface="Dosis"/>
                <a:ea typeface="Dosis"/>
                <a:cs typeface="Dosis"/>
                <a:sym typeface="Dosis"/>
              </a:rPr>
              <a:t>Either</a:t>
            </a:r>
            <a:r>
              <a:rPr lang="en" sz="1600">
                <a:solidFill>
                  <a:srgbClr val="783F04"/>
                </a:solidFill>
                <a:latin typeface="Dosis"/>
                <a:ea typeface="Dosis"/>
                <a:cs typeface="Dosis"/>
                <a:sym typeface="Dosis"/>
              </a:rPr>
              <a:t> Clarifying Questions</a:t>
            </a:r>
            <a:endParaRPr sz="1600">
              <a:solidFill>
                <a:srgbClr val="783F04"/>
              </a:solidFill>
              <a:latin typeface="Dosis"/>
              <a:ea typeface="Dosis"/>
              <a:cs typeface="Dosis"/>
              <a:sym typeface="Dosis"/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rgbClr val="783F04"/>
              </a:buClr>
              <a:buSzPts val="1600"/>
              <a:buFont typeface="Dosis"/>
              <a:buChar char="■"/>
            </a:pPr>
            <a:r>
              <a:rPr lang="en" sz="1600" b="1">
                <a:solidFill>
                  <a:srgbClr val="783F04"/>
                </a:solidFill>
                <a:latin typeface="Dosis"/>
                <a:ea typeface="Dosis"/>
                <a:cs typeface="Dosis"/>
                <a:sym typeface="Dosis"/>
              </a:rPr>
              <a:t>OR</a:t>
            </a:r>
            <a:r>
              <a:rPr lang="en" sz="1600">
                <a:solidFill>
                  <a:srgbClr val="783F04"/>
                </a:solidFill>
                <a:latin typeface="Dosis"/>
                <a:ea typeface="Dosis"/>
                <a:cs typeface="Dosis"/>
                <a:sym typeface="Dosis"/>
              </a:rPr>
              <a:t> Follow-up Questions</a:t>
            </a:r>
            <a:endParaRPr sz="1600">
              <a:solidFill>
                <a:srgbClr val="783F0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0" name="Google Shape;190;p20"/>
          <p:cNvPicPr preferRelativeResize="0"/>
          <p:nvPr/>
        </p:nvPicPr>
        <p:blipFill rotWithShape="1">
          <a:blip r:embed="rId3">
            <a:alphaModFix/>
          </a:blip>
          <a:srcRect l="10690" t="5953" r="8683" b="7127"/>
          <a:stretch/>
        </p:blipFill>
        <p:spPr>
          <a:xfrm>
            <a:off x="5970750" y="1313975"/>
            <a:ext cx="763325" cy="822887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0"/>
          <p:cNvSpPr/>
          <p:nvPr/>
        </p:nvSpPr>
        <p:spPr>
          <a:xfrm>
            <a:off x="4551123" y="1588438"/>
            <a:ext cx="763325" cy="2374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1155CC"/>
                </a:solidFill>
                <a:latin typeface="Dosis"/>
              </a:rPr>
              <a:t>QUERY</a:t>
            </a:r>
          </a:p>
        </p:txBody>
      </p:sp>
      <p:cxnSp>
        <p:nvCxnSpPr>
          <p:cNvPr id="192" name="Google Shape;192;p20"/>
          <p:cNvCxnSpPr/>
          <p:nvPr/>
        </p:nvCxnSpPr>
        <p:spPr>
          <a:xfrm>
            <a:off x="5444800" y="1718400"/>
            <a:ext cx="504000" cy="0"/>
          </a:xfrm>
          <a:prstGeom prst="straightConnector1">
            <a:avLst/>
          </a:prstGeom>
          <a:noFill/>
          <a:ln w="19050" cap="flat" cmpd="sng">
            <a:solidFill>
              <a:srgbClr val="0C343D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3" name="Google Shape;193;p20"/>
          <p:cNvCxnSpPr/>
          <p:nvPr/>
        </p:nvCxnSpPr>
        <p:spPr>
          <a:xfrm>
            <a:off x="6768325" y="1707175"/>
            <a:ext cx="504000" cy="0"/>
          </a:xfrm>
          <a:prstGeom prst="straightConnector1">
            <a:avLst/>
          </a:prstGeom>
          <a:noFill/>
          <a:ln w="19050" cap="flat" cmpd="sng">
            <a:solidFill>
              <a:srgbClr val="0C343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4" name="Google Shape;194;p20"/>
          <p:cNvSpPr txBox="1"/>
          <p:nvPr/>
        </p:nvSpPr>
        <p:spPr>
          <a:xfrm>
            <a:off x="7306575" y="1291525"/>
            <a:ext cx="1342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Generated ISQs for training CIS Dialog Agent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5" name="Google Shape;19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2300" y="2409913"/>
            <a:ext cx="400200" cy="400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6" name="Google Shape;196;p20"/>
          <p:cNvCxnSpPr/>
          <p:nvPr/>
        </p:nvCxnSpPr>
        <p:spPr>
          <a:xfrm rot="10800000">
            <a:off x="6349550" y="2136850"/>
            <a:ext cx="5700" cy="299100"/>
          </a:xfrm>
          <a:prstGeom prst="straightConnector1">
            <a:avLst/>
          </a:prstGeom>
          <a:noFill/>
          <a:ln w="19050" cap="flat" cmpd="sng">
            <a:solidFill>
              <a:srgbClr val="0C343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7" name="Google Shape;197;p20"/>
          <p:cNvSpPr txBox="1"/>
          <p:nvPr/>
        </p:nvSpPr>
        <p:spPr>
          <a:xfrm>
            <a:off x="6612050" y="2371650"/>
            <a:ext cx="134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Passages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8" name="Google Shape;198;p20"/>
          <p:cNvSpPr/>
          <p:nvPr/>
        </p:nvSpPr>
        <p:spPr>
          <a:xfrm>
            <a:off x="4231682" y="3817208"/>
            <a:ext cx="763325" cy="237474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1155CC"/>
                </a:solidFill>
                <a:latin typeface="Dosis"/>
              </a:rPr>
              <a:t>QUERY</a:t>
            </a:r>
          </a:p>
        </p:txBody>
      </p:sp>
      <p:cxnSp>
        <p:nvCxnSpPr>
          <p:cNvPr id="199" name="Google Shape;199;p20"/>
          <p:cNvCxnSpPr/>
          <p:nvPr/>
        </p:nvCxnSpPr>
        <p:spPr>
          <a:xfrm>
            <a:off x="5125359" y="3935946"/>
            <a:ext cx="504000" cy="0"/>
          </a:xfrm>
          <a:prstGeom prst="straightConnector1">
            <a:avLst/>
          </a:prstGeom>
          <a:noFill/>
          <a:ln w="19050" cap="flat" cmpd="sng">
            <a:solidFill>
              <a:srgbClr val="0C343D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00" name="Google Shape;20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3918" y="4318896"/>
            <a:ext cx="425025" cy="425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1" name="Google Shape;201;p20"/>
          <p:cNvCxnSpPr/>
          <p:nvPr/>
        </p:nvCxnSpPr>
        <p:spPr>
          <a:xfrm rot="10800000">
            <a:off x="6333584" y="4054671"/>
            <a:ext cx="5700" cy="299100"/>
          </a:xfrm>
          <a:prstGeom prst="straightConnector1">
            <a:avLst/>
          </a:prstGeom>
          <a:noFill/>
          <a:ln w="19050" cap="flat" cmpd="sng">
            <a:solidFill>
              <a:srgbClr val="0C343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2" name="Google Shape;202;p20"/>
          <p:cNvSpPr txBox="1"/>
          <p:nvPr/>
        </p:nvSpPr>
        <p:spPr>
          <a:xfrm>
            <a:off x="6548959" y="4331308"/>
            <a:ext cx="134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Passages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Google Shape;203;p20"/>
          <p:cNvSpPr/>
          <p:nvPr/>
        </p:nvSpPr>
        <p:spPr>
          <a:xfrm>
            <a:off x="5661309" y="3301546"/>
            <a:ext cx="2073925" cy="750900"/>
          </a:xfrm>
          <a:prstGeom prst="cube">
            <a:avLst>
              <a:gd name="adj" fmla="val 25000"/>
            </a:avLst>
          </a:prstGeom>
          <a:solidFill>
            <a:srgbClr val="FFE599"/>
          </a:solidFill>
          <a:ln w="9525" cap="flat" cmpd="sng">
            <a:solidFill>
              <a:srgbClr val="7F6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4" name="Google Shape;204;p20"/>
          <p:cNvSpPr/>
          <p:nvPr/>
        </p:nvSpPr>
        <p:spPr>
          <a:xfrm>
            <a:off x="5839585" y="3576721"/>
            <a:ext cx="183600" cy="176700"/>
          </a:xfrm>
          <a:prstGeom prst="ellipse">
            <a:avLst/>
          </a:prstGeom>
          <a:solidFill>
            <a:srgbClr val="6D9EEB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0"/>
          <p:cNvSpPr/>
          <p:nvPr/>
        </p:nvSpPr>
        <p:spPr>
          <a:xfrm>
            <a:off x="6175105" y="3811396"/>
            <a:ext cx="183600" cy="176700"/>
          </a:xfrm>
          <a:prstGeom prst="ellipse">
            <a:avLst/>
          </a:prstGeom>
          <a:solidFill>
            <a:srgbClr val="6D9EEB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6" name="Google Shape;206;p20"/>
          <p:cNvCxnSpPr>
            <a:endCxn id="204" idx="3"/>
          </p:cNvCxnSpPr>
          <p:nvPr/>
        </p:nvCxnSpPr>
        <p:spPr>
          <a:xfrm rot="10800000" flipH="1">
            <a:off x="5743772" y="3727544"/>
            <a:ext cx="122700" cy="246300"/>
          </a:xfrm>
          <a:prstGeom prst="straightConnector1">
            <a:avLst/>
          </a:prstGeom>
          <a:noFill/>
          <a:ln w="19050" cap="flat" cmpd="sng">
            <a:solidFill>
              <a:srgbClr val="07376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7" name="Google Shape;207;p20"/>
          <p:cNvCxnSpPr>
            <a:stCxn id="204" idx="5"/>
          </p:cNvCxnSpPr>
          <p:nvPr/>
        </p:nvCxnSpPr>
        <p:spPr>
          <a:xfrm>
            <a:off x="5996297" y="3727544"/>
            <a:ext cx="178800" cy="118500"/>
          </a:xfrm>
          <a:prstGeom prst="straightConnector1">
            <a:avLst/>
          </a:prstGeom>
          <a:noFill/>
          <a:ln w="19050" cap="flat" cmpd="sng">
            <a:solidFill>
              <a:srgbClr val="073763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8" name="Google Shape;208;p20"/>
          <p:cNvCxnSpPr/>
          <p:nvPr/>
        </p:nvCxnSpPr>
        <p:spPr>
          <a:xfrm rot="10800000" flipH="1">
            <a:off x="6304934" y="3590521"/>
            <a:ext cx="101700" cy="211200"/>
          </a:xfrm>
          <a:prstGeom prst="straightConnector1">
            <a:avLst/>
          </a:prstGeom>
          <a:noFill/>
          <a:ln w="19050" cap="flat" cmpd="sng">
            <a:solidFill>
              <a:srgbClr val="073763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9" name="Google Shape;209;p20"/>
          <p:cNvSpPr/>
          <p:nvPr/>
        </p:nvSpPr>
        <p:spPr>
          <a:xfrm>
            <a:off x="6641026" y="3577700"/>
            <a:ext cx="848644" cy="373016"/>
          </a:xfrm>
          <a:prstGeom prst="rect">
            <a:avLst/>
          </a:prstGeom>
        </p:spPr>
        <p:txBody>
          <a:bodyPr lIns="91440" tIns="45720" rIns="91440" bIns="45720" numCol="1" anchor="t">
            <a:prstTxWarp prst="textPlain">
              <a:avLst/>
            </a:prstTxWarp>
          </a:bodyPr>
          <a:lstStyle/>
          <a:p>
            <a:pPr lvl="0" algn="ctr"/>
            <a:r>
              <a:rPr sz="2800" b="1" i="0" dirty="0">
                <a:ln w="9525" cap="flat" cmpd="sng">
                  <a:solidFill>
                    <a:srgbClr val="1155CC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1155CC"/>
                </a:solidFill>
                <a:latin typeface="Amatic SC"/>
              </a:rPr>
              <a:t>ISEEQ</a:t>
            </a:r>
            <a:endParaRPr lang="en-US" sz="2800" b="1" i="0">
              <a:ln w="9525" cap="flat" cmpd="sng">
                <a:solidFill>
                  <a:srgbClr val="1155CC"/>
                </a:solidFill>
                <a:prstDash val="solid"/>
                <a:round/>
                <a:headEnd type="none" w="sm" len="sm"/>
                <a:tailEnd type="none" w="sm" len="sm"/>
              </a:ln>
              <a:solidFill>
                <a:srgbClr val="1155CC"/>
              </a:solidFill>
              <a:latin typeface="Amatic SC"/>
            </a:endParaRPr>
          </a:p>
        </p:txBody>
      </p:sp>
      <p:sp>
        <p:nvSpPr>
          <p:cNvPr id="210" name="Google Shape;210;p20"/>
          <p:cNvSpPr/>
          <p:nvPr/>
        </p:nvSpPr>
        <p:spPr>
          <a:xfrm>
            <a:off x="6473384" y="3727546"/>
            <a:ext cx="122700" cy="118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1" name="Google Shape;211;p20"/>
          <p:cNvCxnSpPr/>
          <p:nvPr/>
        </p:nvCxnSpPr>
        <p:spPr>
          <a:xfrm flipV="1">
            <a:off x="7502487" y="3865323"/>
            <a:ext cx="329497" cy="4362"/>
          </a:xfrm>
          <a:prstGeom prst="straightConnector1">
            <a:avLst/>
          </a:prstGeom>
          <a:noFill/>
          <a:ln w="19050" cap="flat" cmpd="sng">
            <a:solidFill>
              <a:srgbClr val="0C343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2" name="Google Shape;212;p20"/>
          <p:cNvSpPr txBox="1"/>
          <p:nvPr/>
        </p:nvSpPr>
        <p:spPr>
          <a:xfrm>
            <a:off x="7831984" y="3371146"/>
            <a:ext cx="1342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Generated ISQs for training CIS Dialog Agent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3" name="Google Shape;213;p20"/>
          <p:cNvCxnSpPr/>
          <p:nvPr/>
        </p:nvCxnSpPr>
        <p:spPr>
          <a:xfrm>
            <a:off x="4402175" y="3189750"/>
            <a:ext cx="4623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14" name="Google Shape;214;p20"/>
          <p:cNvSpPr txBox="1"/>
          <p:nvPr/>
        </p:nvSpPr>
        <p:spPr>
          <a:xfrm>
            <a:off x="4551125" y="2729588"/>
            <a:ext cx="459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rPr>
              <a:t>Current process for creating dataset to train CIS agent</a:t>
            </a:r>
            <a:endParaRPr>
              <a:solidFill>
                <a:srgbClr val="274E1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Google Shape;215;p20"/>
          <p:cNvSpPr txBox="1"/>
          <p:nvPr/>
        </p:nvSpPr>
        <p:spPr>
          <a:xfrm>
            <a:off x="4951925" y="4682125"/>
            <a:ext cx="379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74E13"/>
                </a:solidFill>
                <a:latin typeface="Dosis"/>
                <a:ea typeface="Dosis"/>
                <a:cs typeface="Dosis"/>
                <a:sym typeface="Dosis"/>
              </a:rPr>
              <a:t>ISEEQ for creating dataset to train a CIS agent</a:t>
            </a:r>
            <a:endParaRPr>
              <a:solidFill>
                <a:srgbClr val="274E1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6" name="Google Shape;216;p20"/>
          <p:cNvSpPr txBox="1"/>
          <p:nvPr/>
        </p:nvSpPr>
        <p:spPr>
          <a:xfrm>
            <a:off x="62775" y="4343275"/>
            <a:ext cx="48891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venir"/>
                <a:ea typeface="Avenir"/>
                <a:cs typeface="Avenir"/>
                <a:sym typeface="Avenir"/>
              </a:rPr>
              <a:t>[4] Michael, J. et al. “Crowdsourcing question-answer meaning representations. In Proc. NAACL. 2018</a:t>
            </a:r>
            <a:endParaRPr sz="8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venir"/>
                <a:ea typeface="Avenir"/>
                <a:cs typeface="Avenir"/>
                <a:sym typeface="Avenir"/>
              </a:rPr>
              <a:t>[5] Rodriguez, P., et al. “Information seeking in the spirit of learning: A dataset for conversational curiosity.” In Proc. of EMNLP 2020.</a:t>
            </a:r>
            <a:endParaRPr sz="800">
              <a:latin typeface="Avenir"/>
              <a:ea typeface="Avenir"/>
              <a:cs typeface="Avenir"/>
              <a:sym typeface="Aveni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venir"/>
                <a:ea typeface="Avenir"/>
                <a:cs typeface="Avenir"/>
                <a:sym typeface="Avenir"/>
              </a:rPr>
              <a:t>[6] </a:t>
            </a:r>
            <a:r>
              <a:rPr lang="en" sz="8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rPr>
              <a:t>Saeidi, Marzieh, et al. "Interpretation of Natural Language Rules in Conversational Machine Reading." In EMNLP 2018.</a:t>
            </a:r>
            <a:endParaRPr sz="800"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24B3BB-D40E-4C97-BE4D-9855A320E0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1"/>
          <p:cNvSpPr txBox="1"/>
          <p:nvPr/>
        </p:nvSpPr>
        <p:spPr>
          <a:xfrm>
            <a:off x="78150" y="49550"/>
            <a:ext cx="5264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Finer Architecture of </a:t>
            </a:r>
            <a:r>
              <a:rPr lang="en" sz="2800" b="1">
                <a:solidFill>
                  <a:srgbClr val="1155CC"/>
                </a:solidFill>
                <a:latin typeface="Amatic SC"/>
                <a:ea typeface="Amatic SC"/>
                <a:cs typeface="Amatic SC"/>
                <a:sym typeface="Amatic SC"/>
              </a:rPr>
              <a:t>ISEEQ</a:t>
            </a:r>
            <a:r>
              <a:rPr lang="en" sz="2800" b="1">
                <a:solidFill>
                  <a:schemeClr val="dk1"/>
                </a:solidFill>
                <a:latin typeface="Amatic SC"/>
                <a:ea typeface="Amatic SC"/>
                <a:cs typeface="Amatic SC"/>
                <a:sym typeface="Amatic SC"/>
              </a:rPr>
              <a:t> </a:t>
            </a:r>
            <a:endParaRPr sz="2800" b="1">
              <a:solidFill>
                <a:schemeClr val="dk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222" name="Google Shape;222;p21"/>
          <p:cNvSpPr/>
          <p:nvPr/>
        </p:nvSpPr>
        <p:spPr>
          <a:xfrm>
            <a:off x="6930300" y="11200"/>
            <a:ext cx="2213700" cy="5143500"/>
          </a:xfrm>
          <a:prstGeom prst="rect">
            <a:avLst/>
          </a:prstGeom>
          <a:solidFill>
            <a:srgbClr val="3C78D8"/>
          </a:solidFill>
          <a:ln w="9525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1"/>
          <p:cNvSpPr txBox="1"/>
          <p:nvPr/>
        </p:nvSpPr>
        <p:spPr>
          <a:xfrm>
            <a:off x="6870275" y="0"/>
            <a:ext cx="2273700" cy="15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rPr>
              <a:t>ISEEQ Was Experimented On QuERIES FROM </a:t>
            </a:r>
            <a:endParaRPr sz="3000" b="1">
              <a:solidFill>
                <a:schemeClr val="lt1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224" name="Google Shape;22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7525" y="1526600"/>
            <a:ext cx="663300" cy="66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1998" y="2405460"/>
            <a:ext cx="1034348" cy="646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1"/>
          <p:cNvPicPr preferRelativeResize="0"/>
          <p:nvPr/>
        </p:nvPicPr>
        <p:blipFill rotWithShape="1">
          <a:blip r:embed="rId5">
            <a:alphaModFix/>
          </a:blip>
          <a:srcRect l="10291" t="8743" r="8605" b="9536"/>
          <a:stretch/>
        </p:blipFill>
        <p:spPr>
          <a:xfrm>
            <a:off x="7236371" y="3262738"/>
            <a:ext cx="705619" cy="71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85738" y="4184525"/>
            <a:ext cx="854400" cy="85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1302700"/>
            <a:ext cx="6870277" cy="338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1"/>
          <p:cNvPicPr preferRelativeResize="0"/>
          <p:nvPr/>
        </p:nvPicPr>
        <p:blipFill rotWithShape="1">
          <a:blip r:embed="rId8">
            <a:alphaModFix/>
          </a:blip>
          <a:srcRect t="2484" b="27916"/>
          <a:stretch/>
        </p:blipFill>
        <p:spPr>
          <a:xfrm>
            <a:off x="797667" y="862913"/>
            <a:ext cx="614399" cy="81397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3EDDC7C-05C4-438E-A477-152AD07F6B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22</Slides>
  <Notes>22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Simple Light</vt:lpstr>
      <vt:lpstr>ISEEQ: Information Seeking question generation using Dynamic Meta-Information Retrieval and Knowledge Graphs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ISEEQ: Information Seeking question generation using Dynamic Meta-Information Retrieval and Knowledge Graphs</dc:title>
  <cp:revision>57</cp:revision>
  <dcterms:modified xsi:type="dcterms:W3CDTF">2022-02-04T05:49:15Z</dcterms:modified>
</cp:coreProperties>
</file>